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99" r:id="rId11"/>
    <p:sldId id="264" r:id="rId12"/>
    <p:sldId id="265" r:id="rId13"/>
    <p:sldId id="266" r:id="rId14"/>
    <p:sldId id="276" r:id="rId15"/>
    <p:sldId id="303" r:id="rId16"/>
    <p:sldId id="293" r:id="rId17"/>
    <p:sldId id="333" r:id="rId18"/>
    <p:sldId id="277" r:id="rId19"/>
    <p:sldId id="334" r:id="rId20"/>
    <p:sldId id="335" r:id="rId21"/>
    <p:sldId id="336"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0948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00" d="100"/>
          <a:sy n="100" d="100"/>
        </p:scale>
        <p:origin x="725"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434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326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4838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amonH-USMC/Coursera-Applied-Data-Science-Capstone/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amonH-USMC/Coursera-Applied-Data-Science-Capstone/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amonH-USMC/Coursera-Applied-Data-Science-Capstone/tree/Dashboard-Application-with-Plotly-Dash"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monH-USMC/Coursera-Applied-Data-Science-Capstone/blob/main/Machine%20Learning%20Predictions%20Lab.ipyn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wmf"/></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amonH-USMC/Coursera-Applied-Data-Science-Capston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vassherif98/IBM_Data_Science_Professional_Certification/blob/master/10.Applied_Data_Science_Capstone/Week%201%20Introduction/Data%20wrangl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amonH-USMC/Coursera-Applied-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Damon H</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Dec 10, 2022</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13495" cy="4351338"/>
          </a:xfrm>
          <a:prstGeom prst="rect">
            <a:avLst/>
          </a:prstGeom>
        </p:spPr>
        <p:txBody>
          <a:bodyPr lIns="91440" tIns="45720" rIns="91440" bIns="45720" anchor="t"/>
          <a:lstStyle/>
          <a:p>
            <a:pPr>
              <a:lnSpc>
                <a:spcPct val="100000"/>
              </a:lnSpc>
              <a:spcBef>
                <a:spcPts val="1400"/>
              </a:spcBef>
            </a:pPr>
            <a:r>
              <a:rPr lang="en-US" sz="2200" dirty="0">
                <a:latin typeface="Abadi"/>
              </a:rPr>
              <a:t>Plots used include the following</a:t>
            </a:r>
          </a:p>
          <a:p>
            <a:pPr lvl="1">
              <a:lnSpc>
                <a:spcPct val="100000"/>
              </a:lnSpc>
              <a:spcBef>
                <a:spcPts val="1400"/>
              </a:spcBef>
            </a:pPr>
            <a:r>
              <a:rPr lang="en-US" sz="1400" dirty="0">
                <a:latin typeface="Abadi"/>
              </a:rPr>
              <a:t>Flight Number vs. Payload Mass</a:t>
            </a:r>
          </a:p>
          <a:p>
            <a:pPr lvl="1">
              <a:lnSpc>
                <a:spcPct val="100000"/>
              </a:lnSpc>
              <a:spcBef>
                <a:spcPts val="1400"/>
              </a:spcBef>
            </a:pPr>
            <a:r>
              <a:rPr lang="en-US" sz="1400" dirty="0">
                <a:latin typeface="Abadi"/>
              </a:rPr>
              <a:t>Flight Number vs. Launch Site</a:t>
            </a:r>
          </a:p>
          <a:p>
            <a:pPr lvl="1">
              <a:lnSpc>
                <a:spcPct val="100000"/>
              </a:lnSpc>
              <a:spcBef>
                <a:spcPts val="1400"/>
              </a:spcBef>
            </a:pPr>
            <a:r>
              <a:rPr lang="en-US" sz="1400" dirty="0">
                <a:latin typeface="Abadi"/>
              </a:rPr>
              <a:t>Payload Mass vs. Launch Site</a:t>
            </a:r>
          </a:p>
          <a:p>
            <a:pPr lvl="1">
              <a:lnSpc>
                <a:spcPct val="100000"/>
              </a:lnSpc>
              <a:spcBef>
                <a:spcPts val="1400"/>
              </a:spcBef>
            </a:pPr>
            <a:r>
              <a:rPr lang="en-US" sz="1400" dirty="0">
                <a:latin typeface="Abadi"/>
              </a:rPr>
              <a:t>Orbit vs. Success Rate</a:t>
            </a:r>
          </a:p>
          <a:p>
            <a:pPr lvl="1">
              <a:lnSpc>
                <a:spcPct val="100000"/>
              </a:lnSpc>
              <a:spcBef>
                <a:spcPts val="1400"/>
              </a:spcBef>
            </a:pPr>
            <a:r>
              <a:rPr lang="en-US" sz="1400" dirty="0">
                <a:latin typeface="Abadi"/>
              </a:rPr>
              <a:t>Flight Number vs. Orbit</a:t>
            </a:r>
          </a:p>
          <a:p>
            <a:pPr lvl="1">
              <a:lnSpc>
                <a:spcPct val="100000"/>
              </a:lnSpc>
              <a:spcBef>
                <a:spcPts val="1400"/>
              </a:spcBef>
            </a:pPr>
            <a:r>
              <a:rPr lang="en-US" sz="1400" dirty="0">
                <a:latin typeface="Abadi"/>
              </a:rPr>
              <a:t>Success Yearly Trend</a:t>
            </a:r>
          </a:p>
          <a:p>
            <a:pPr>
              <a:lnSpc>
                <a:spcPct val="100000"/>
              </a:lnSpc>
              <a:spcBef>
                <a:spcPts val="1400"/>
              </a:spcBef>
            </a:pPr>
            <a:r>
              <a:rPr lang="en-US" sz="1800" dirty="0">
                <a:latin typeface="Abadi"/>
              </a:rPr>
              <a:t>Scatter plots, line charts, and bar plots used to compare relationships between variables to determine whether a relationship existed tin order to enable training the machine learning model</a:t>
            </a:r>
          </a:p>
          <a:p>
            <a:pPr>
              <a:lnSpc>
                <a:spcPct val="100000"/>
              </a:lnSpc>
              <a:spcBef>
                <a:spcPts val="1400"/>
              </a:spcBef>
            </a:pPr>
            <a:endParaRPr lang="en-US" sz="1800" dirty="0">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EB12D866-E023-DCD9-6FCF-2E6A5FD020D0}"/>
              </a:ext>
            </a:extLst>
          </p:cNvPr>
          <p:cNvSpPr txBox="1">
            <a:spLocks/>
          </p:cNvSpPr>
          <p:nvPr/>
        </p:nvSpPr>
        <p:spPr>
          <a:xfrm>
            <a:off x="323283" y="5938350"/>
            <a:ext cx="11545434" cy="761999"/>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err="1">
                <a:latin typeface="Abadi" panose="020B0604020104020204" pitchFamily="34" charset="0"/>
                <a:hlinkClick r:id="rId3"/>
              </a:rPr>
              <a:t>Github</a:t>
            </a:r>
            <a:r>
              <a:rPr lang="en-US" sz="1600" dirty="0">
                <a:latin typeface="Abadi" panose="020B0604020104020204" pitchFamily="34" charset="0"/>
                <a:hlinkClick r:id="rId3"/>
              </a:rPr>
              <a:t> link to Coursera-Applied-Data-Science-Capstone EDA with Visualization Notebook</a:t>
            </a:r>
            <a:endParaRPr lang="en-US" sz="1600" dirty="0"/>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875054"/>
            <a:ext cx="10731285" cy="4351338"/>
          </a:xfrm>
          <a:prstGeom prst="rect">
            <a:avLst/>
          </a:prstGeom>
        </p:spPr>
        <p:txBody>
          <a:bodyPr>
            <a:normAutofit/>
          </a:bodyPr>
          <a:lstStyle/>
          <a:p>
            <a:pPr marL="12700" marR="5080">
              <a:lnSpc>
                <a:spcPts val="2210"/>
              </a:lnSpc>
              <a:spcBef>
                <a:spcPts val="335"/>
              </a:spcBef>
            </a:pPr>
            <a:r>
              <a:rPr lang="en-US" sz="2400" spc="-15" dirty="0">
                <a:solidFill>
                  <a:srgbClr val="404040"/>
                </a:solidFill>
                <a:latin typeface="Carlito"/>
                <a:cs typeface="Carlito"/>
              </a:rPr>
              <a:t>Folium </a:t>
            </a:r>
            <a:r>
              <a:rPr lang="en-US" sz="2400" spc="-5" dirty="0">
                <a:solidFill>
                  <a:srgbClr val="404040"/>
                </a:solidFill>
                <a:latin typeface="Carlito"/>
                <a:cs typeface="Carlito"/>
              </a:rPr>
              <a:t>maps marked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t>
            </a:r>
            <a:r>
              <a:rPr lang="en-US" sz="2400" spc="-25" dirty="0">
                <a:solidFill>
                  <a:srgbClr val="404040"/>
                </a:solidFill>
                <a:latin typeface="Carlito"/>
                <a:cs typeface="Carlito"/>
              </a:rPr>
              <a:t>proximity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pPr marL="12700" marR="311150">
              <a:lnSpc>
                <a:spcPts val="2300"/>
              </a:lnSpc>
              <a:spcBef>
                <a:spcPts val="1115"/>
              </a:spcBef>
            </a:pPr>
            <a:r>
              <a:rPr lang="en-US" sz="2400" spc="-5" dirty="0">
                <a:solidFill>
                  <a:srgbClr val="404040"/>
                </a:solidFill>
                <a:latin typeface="Carlito"/>
                <a:cs typeface="Carlito"/>
              </a:rPr>
              <a:t>Folium maps help gain</a:t>
            </a:r>
            <a:r>
              <a:rPr lang="en-US" sz="2400" spc="-20" dirty="0">
                <a:solidFill>
                  <a:srgbClr val="404040"/>
                </a:solidFill>
                <a:latin typeface="Carlito"/>
                <a:cs typeface="Carlito"/>
              </a:rPr>
              <a:t> understanding on why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may </a:t>
            </a:r>
            <a:r>
              <a:rPr lang="en-US" sz="2400" dirty="0">
                <a:solidFill>
                  <a:srgbClr val="404040"/>
                </a:solidFill>
                <a:latin typeface="Carlito"/>
                <a:cs typeface="Carlito"/>
              </a:rPr>
              <a:t>be </a:t>
            </a:r>
            <a:r>
              <a:rPr lang="en-US" sz="2400" spc="-20" dirty="0">
                <a:solidFill>
                  <a:srgbClr val="404040"/>
                </a:solidFill>
                <a:latin typeface="Carlito"/>
                <a:cs typeface="Carlito"/>
              </a:rPr>
              <a:t>located </a:t>
            </a:r>
            <a:r>
              <a:rPr lang="en-US" sz="2400" spc="-5" dirty="0">
                <a:solidFill>
                  <a:srgbClr val="404040"/>
                </a:solidFill>
                <a:latin typeface="Carlito"/>
                <a:cs typeface="Carlito"/>
              </a:rPr>
              <a:t>where they </a:t>
            </a:r>
            <a:r>
              <a:rPr lang="en-US" sz="2400" spc="-20" dirty="0">
                <a:solidFill>
                  <a:srgbClr val="404040"/>
                </a:solidFill>
                <a:latin typeface="Carlito"/>
                <a:cs typeface="Carlito"/>
              </a:rPr>
              <a:t>are and provides</a:t>
            </a:r>
            <a:r>
              <a:rPr lang="en-US" sz="2400" dirty="0">
                <a:solidFill>
                  <a:srgbClr val="404040"/>
                </a:solidFill>
                <a:latin typeface="Carlito"/>
                <a:cs typeface="Carlito"/>
              </a:rPr>
              <a:t> </a:t>
            </a:r>
            <a:r>
              <a:rPr lang="en-US" sz="2400" spc="-20" dirty="0">
                <a:solidFill>
                  <a:srgbClr val="404040"/>
                </a:solidFill>
                <a:latin typeface="Carlito"/>
                <a:cs typeface="Carlito"/>
              </a:rPr>
              <a:t>visualization of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25" dirty="0">
                <a:solidFill>
                  <a:srgbClr val="404040"/>
                </a:solidFill>
                <a:latin typeface="Carlito"/>
                <a:cs typeface="Carlito"/>
              </a:rPr>
              <a:t>relative </a:t>
            </a:r>
            <a:r>
              <a:rPr lang="en-US" sz="2400" spc="-20" dirty="0">
                <a:solidFill>
                  <a:srgbClr val="404040"/>
                </a:solidFill>
                <a:latin typeface="Carlito"/>
                <a:cs typeface="Carlito"/>
              </a:rPr>
              <a:t>to</a:t>
            </a:r>
            <a:r>
              <a:rPr lang="en-US" sz="2400" spc="-25"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a16="http://schemas.microsoft.com/office/drawing/2014/main" id="{0E87BE3A-0BFF-6A4B-DA71-63A8B05A94B9}"/>
              </a:ext>
            </a:extLst>
          </p:cNvPr>
          <p:cNvSpPr txBox="1">
            <a:spLocks/>
          </p:cNvSpPr>
          <p:nvPr/>
        </p:nvSpPr>
        <p:spPr>
          <a:xfrm>
            <a:off x="323283" y="5938350"/>
            <a:ext cx="11545434" cy="761999"/>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err="1">
                <a:latin typeface="Abadi" panose="020B0604020104020204" pitchFamily="34" charset="0"/>
                <a:hlinkClick r:id="rId3"/>
              </a:rPr>
              <a:t>Github</a:t>
            </a:r>
            <a:r>
              <a:rPr lang="en-US" sz="1600" dirty="0">
                <a:latin typeface="Abadi" panose="020B0604020104020204" pitchFamily="34" charset="0"/>
                <a:hlinkClick r:id="rId3"/>
              </a:rPr>
              <a:t> link to Coursera-Applied-Data-Science-Capstone Interactive Visual Analytics with Folium Notebook</a:t>
            </a:r>
            <a:endParaRPr lang="en-US" sz="1600" dirty="0"/>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includes pie chart and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shows distribution of successful landings across launch sites and individual launch site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shows variance of successes across launch sites, payload masses, and booster versions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 Placeholder 2">
            <a:extLst>
              <a:ext uri="{FF2B5EF4-FFF2-40B4-BE49-F238E27FC236}">
                <a16:creationId xmlns:a16="http://schemas.microsoft.com/office/drawing/2014/main" id="{CE9BE437-453D-6C2D-2D97-DEF64DBF7B1B}"/>
              </a:ext>
            </a:extLst>
          </p:cNvPr>
          <p:cNvSpPr txBox="1">
            <a:spLocks/>
          </p:cNvSpPr>
          <p:nvPr/>
        </p:nvSpPr>
        <p:spPr>
          <a:xfrm>
            <a:off x="323283" y="5938350"/>
            <a:ext cx="11545434" cy="761999"/>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err="1">
                <a:latin typeface="Abadi" panose="020B0604020104020204" pitchFamily="34" charset="0"/>
                <a:hlinkClick r:id="rId3"/>
              </a:rPr>
              <a:t>Github</a:t>
            </a:r>
            <a:r>
              <a:rPr lang="en-US" sz="1600" dirty="0">
                <a:latin typeface="Abadi" panose="020B0604020104020204" pitchFamily="34" charset="0"/>
                <a:hlinkClick r:id="rId3"/>
              </a:rPr>
              <a:t> link to Coursera-Applied-Data-Science-Capstone Dashboard Application with </a:t>
            </a:r>
            <a:r>
              <a:rPr lang="en-US" sz="1600" dirty="0" err="1">
                <a:latin typeface="Abadi" panose="020B0604020104020204" pitchFamily="34" charset="0"/>
                <a:hlinkClick r:id="rId3"/>
              </a:rPr>
              <a:t>Plotly</a:t>
            </a:r>
            <a:r>
              <a:rPr lang="en-US" sz="1600" dirty="0">
                <a:latin typeface="Abadi" panose="020B0604020104020204" pitchFamily="34" charset="0"/>
                <a:hlinkClick r:id="rId3"/>
              </a:rPr>
              <a:t> Dash Notebook</a:t>
            </a:r>
            <a:endParaRPr lang="en-US" sz="1600" dirty="0"/>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8" name="Arrow: Down 27">
            <a:extLst>
              <a:ext uri="{FF2B5EF4-FFF2-40B4-BE49-F238E27FC236}">
                <a16:creationId xmlns:a16="http://schemas.microsoft.com/office/drawing/2014/main" id="{B9256614-F78F-BCB8-567C-922EAE32F0E2}"/>
              </a:ext>
            </a:extLst>
          </p:cNvPr>
          <p:cNvSpPr/>
          <p:nvPr/>
        </p:nvSpPr>
        <p:spPr>
          <a:xfrm rot="16200000">
            <a:off x="3109690" y="5384037"/>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9A9CD6-ECD1-4D44-A478-7A2F05C7D4BD}"/>
              </a:ext>
            </a:extLst>
          </p:cNvPr>
          <p:cNvGrpSpPr/>
          <p:nvPr/>
        </p:nvGrpSpPr>
        <p:grpSpPr>
          <a:xfrm>
            <a:off x="1867547" y="2653844"/>
            <a:ext cx="7710590" cy="603250"/>
            <a:chOff x="3063629" y="2895186"/>
            <a:chExt cx="6645763" cy="603250"/>
          </a:xfrm>
        </p:grpSpPr>
        <p:sp>
          <p:nvSpPr>
            <p:cNvPr id="13" name="Flowchart: Process 12">
              <a:extLst>
                <a:ext uri="{FF2B5EF4-FFF2-40B4-BE49-F238E27FC236}">
                  <a16:creationId xmlns:a16="http://schemas.microsoft.com/office/drawing/2014/main" id="{3121FBBB-A685-2735-C739-6E2251FB1E0D}"/>
                </a:ext>
              </a:extLst>
            </p:cNvPr>
            <p:cNvSpPr/>
            <p:nvPr/>
          </p:nvSpPr>
          <p:spPr>
            <a:xfrm rot="5400000">
              <a:off x="6379610" y="-105666"/>
              <a:ext cx="61672" cy="659789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7701907C-F860-E371-7E90-95ADEC8B3F33}"/>
                </a:ext>
              </a:extLst>
            </p:cNvPr>
            <p:cNvSpPr/>
            <p:nvPr/>
          </p:nvSpPr>
          <p:spPr>
            <a:xfrm>
              <a:off x="3063629" y="3162444"/>
              <a:ext cx="182880" cy="33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Process 14">
              <a:extLst>
                <a:ext uri="{FF2B5EF4-FFF2-40B4-BE49-F238E27FC236}">
                  <a16:creationId xmlns:a16="http://schemas.microsoft.com/office/drawing/2014/main" id="{3F7A51DE-0A4B-06BA-4C40-054B6BD9F212}"/>
                </a:ext>
              </a:extLst>
            </p:cNvPr>
            <p:cNvSpPr/>
            <p:nvPr/>
          </p:nvSpPr>
          <p:spPr>
            <a:xfrm>
              <a:off x="9617570" y="2895186"/>
              <a:ext cx="91821" cy="3289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Flowchart: Process 1">
            <a:extLst>
              <a:ext uri="{FF2B5EF4-FFF2-40B4-BE49-F238E27FC236}">
                <a16:creationId xmlns:a16="http://schemas.microsoft.com/office/drawing/2014/main" id="{3F88B517-15E9-60C5-C4C9-60074AA93E16}"/>
              </a:ext>
            </a:extLst>
          </p:cNvPr>
          <p:cNvSpPr/>
          <p:nvPr/>
        </p:nvSpPr>
        <p:spPr>
          <a:xfrm>
            <a:off x="955209" y="1519416"/>
            <a:ext cx="2011680" cy="11284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NumPy array from Class category</a:t>
            </a:r>
          </a:p>
        </p:txBody>
      </p:sp>
      <p:sp>
        <p:nvSpPr>
          <p:cNvPr id="6" name="Arrow: Down 5">
            <a:extLst>
              <a:ext uri="{FF2B5EF4-FFF2-40B4-BE49-F238E27FC236}">
                <a16:creationId xmlns:a16="http://schemas.microsoft.com/office/drawing/2014/main" id="{4AB208E3-FC18-6C6F-90C9-C1D42D039868}"/>
              </a:ext>
            </a:extLst>
          </p:cNvPr>
          <p:cNvSpPr/>
          <p:nvPr/>
        </p:nvSpPr>
        <p:spPr>
          <a:xfrm rot="16200000">
            <a:off x="3104049" y="1856503"/>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id="{ABEF8DE5-A470-C3EA-EB33-92B80173C4F2}"/>
              </a:ext>
            </a:extLst>
          </p:cNvPr>
          <p:cNvSpPr/>
          <p:nvPr/>
        </p:nvSpPr>
        <p:spPr>
          <a:xfrm>
            <a:off x="3424091" y="1519416"/>
            <a:ext cx="2011680" cy="11284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Standardize the data and transform to new </a:t>
            </a:r>
            <a:r>
              <a:rPr lang="en-US" dirty="0" err="1">
                <a:solidFill>
                  <a:schemeClr val="bg1"/>
                </a:solidFill>
              </a:rPr>
              <a:t>DataFrame</a:t>
            </a:r>
            <a:endParaRPr lang="en-US" dirty="0">
              <a:solidFill>
                <a:schemeClr val="bg1"/>
              </a:solidFill>
            </a:endParaRPr>
          </a:p>
        </p:txBody>
      </p:sp>
      <p:sp>
        <p:nvSpPr>
          <p:cNvPr id="8" name="Arrow: Down 7">
            <a:extLst>
              <a:ext uri="{FF2B5EF4-FFF2-40B4-BE49-F238E27FC236}">
                <a16:creationId xmlns:a16="http://schemas.microsoft.com/office/drawing/2014/main" id="{1399C67C-A5B5-E88B-ADC8-12EAFD09B88F}"/>
              </a:ext>
            </a:extLst>
          </p:cNvPr>
          <p:cNvSpPr/>
          <p:nvPr/>
        </p:nvSpPr>
        <p:spPr>
          <a:xfrm rot="16200000">
            <a:off x="5572929" y="1856503"/>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a:extLst>
              <a:ext uri="{FF2B5EF4-FFF2-40B4-BE49-F238E27FC236}">
                <a16:creationId xmlns:a16="http://schemas.microsoft.com/office/drawing/2014/main" id="{1C8DB72F-2E45-F955-18E1-5B57FA9372F1}"/>
              </a:ext>
            </a:extLst>
          </p:cNvPr>
          <p:cNvSpPr/>
          <p:nvPr/>
        </p:nvSpPr>
        <p:spPr>
          <a:xfrm>
            <a:off x="5904636" y="1519416"/>
            <a:ext cx="2129163" cy="11284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Using </a:t>
            </a:r>
            <a:r>
              <a:rPr lang="en-US" dirty="0" err="1">
                <a:solidFill>
                  <a:schemeClr val="bg1"/>
                </a:solidFill>
              </a:rPr>
              <a:t>train_test_split</a:t>
            </a:r>
            <a:r>
              <a:rPr lang="en-US" dirty="0">
                <a:solidFill>
                  <a:schemeClr val="bg1"/>
                </a:solidFill>
              </a:rPr>
              <a:t>, split data into training and test data</a:t>
            </a:r>
          </a:p>
        </p:txBody>
      </p:sp>
      <p:sp>
        <p:nvSpPr>
          <p:cNvPr id="10" name="Arrow: Down 9">
            <a:extLst>
              <a:ext uri="{FF2B5EF4-FFF2-40B4-BE49-F238E27FC236}">
                <a16:creationId xmlns:a16="http://schemas.microsoft.com/office/drawing/2014/main" id="{16122577-3BF3-AEC6-D222-1A4C910DDC0B}"/>
              </a:ext>
            </a:extLst>
          </p:cNvPr>
          <p:cNvSpPr/>
          <p:nvPr/>
        </p:nvSpPr>
        <p:spPr>
          <a:xfrm rot="16200000">
            <a:off x="8182237" y="1856503"/>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id="{3756A178-EF86-43EC-6BDF-81F179016F04}"/>
              </a:ext>
            </a:extLst>
          </p:cNvPr>
          <p:cNvSpPr/>
          <p:nvPr/>
        </p:nvSpPr>
        <p:spPr>
          <a:xfrm>
            <a:off x="8513555" y="1515644"/>
            <a:ext cx="2129162" cy="11284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Create logistic regression object to find best parameters from dictionary</a:t>
            </a:r>
          </a:p>
        </p:txBody>
      </p:sp>
      <p:sp>
        <p:nvSpPr>
          <p:cNvPr id="16" name="Flowchart: Process 15">
            <a:extLst>
              <a:ext uri="{FF2B5EF4-FFF2-40B4-BE49-F238E27FC236}">
                <a16:creationId xmlns:a16="http://schemas.microsoft.com/office/drawing/2014/main" id="{2D06A9D6-FF07-13A9-A496-CBC8234CD958}"/>
              </a:ext>
            </a:extLst>
          </p:cNvPr>
          <p:cNvSpPr/>
          <p:nvPr/>
        </p:nvSpPr>
        <p:spPr>
          <a:xfrm>
            <a:off x="955209" y="3275350"/>
            <a:ext cx="2011681" cy="11284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Output </a:t>
            </a:r>
            <a:r>
              <a:rPr lang="en-US" dirty="0" err="1">
                <a:solidFill>
                  <a:schemeClr val="bg1"/>
                </a:solidFill>
              </a:rPr>
              <a:t>GridSearchCV</a:t>
            </a:r>
            <a:r>
              <a:rPr lang="en-US" dirty="0">
                <a:solidFill>
                  <a:schemeClr val="bg1"/>
                </a:solidFill>
              </a:rPr>
              <a:t> object for logistic regression</a:t>
            </a:r>
          </a:p>
        </p:txBody>
      </p:sp>
      <p:sp>
        <p:nvSpPr>
          <p:cNvPr id="17" name="Arrow: Down 16">
            <a:extLst>
              <a:ext uri="{FF2B5EF4-FFF2-40B4-BE49-F238E27FC236}">
                <a16:creationId xmlns:a16="http://schemas.microsoft.com/office/drawing/2014/main" id="{071361AA-63B2-0E61-7E61-3F785574DB50}"/>
              </a:ext>
            </a:extLst>
          </p:cNvPr>
          <p:cNvSpPr/>
          <p:nvPr/>
        </p:nvSpPr>
        <p:spPr>
          <a:xfrm rot="16200000">
            <a:off x="3104051" y="3613138"/>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Process 17">
            <a:extLst>
              <a:ext uri="{FF2B5EF4-FFF2-40B4-BE49-F238E27FC236}">
                <a16:creationId xmlns:a16="http://schemas.microsoft.com/office/drawing/2014/main" id="{2760239F-758C-E74F-F301-FFAF795EB670}"/>
              </a:ext>
            </a:extLst>
          </p:cNvPr>
          <p:cNvSpPr/>
          <p:nvPr/>
        </p:nvSpPr>
        <p:spPr>
          <a:xfrm>
            <a:off x="3430119" y="3275350"/>
            <a:ext cx="2011681" cy="11284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Display bets parameters using data attribute </a:t>
            </a:r>
            <a:r>
              <a:rPr lang="en-US" dirty="0" err="1">
                <a:solidFill>
                  <a:schemeClr val="bg1"/>
                </a:solidFill>
              </a:rPr>
              <a:t>Best_Params</a:t>
            </a:r>
            <a:r>
              <a:rPr lang="en-US" dirty="0">
                <a:solidFill>
                  <a:schemeClr val="bg1"/>
                </a:solidFill>
              </a:rPr>
              <a:t>_</a:t>
            </a:r>
          </a:p>
        </p:txBody>
      </p:sp>
      <p:sp>
        <p:nvSpPr>
          <p:cNvPr id="19" name="Arrow: Down 18">
            <a:extLst>
              <a:ext uri="{FF2B5EF4-FFF2-40B4-BE49-F238E27FC236}">
                <a16:creationId xmlns:a16="http://schemas.microsoft.com/office/drawing/2014/main" id="{E34D01C3-F0EA-334D-227F-CE068334A320}"/>
              </a:ext>
            </a:extLst>
          </p:cNvPr>
          <p:cNvSpPr/>
          <p:nvPr/>
        </p:nvSpPr>
        <p:spPr>
          <a:xfrm rot="16200000">
            <a:off x="5584599" y="3618871"/>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Process 19">
            <a:extLst>
              <a:ext uri="{FF2B5EF4-FFF2-40B4-BE49-F238E27FC236}">
                <a16:creationId xmlns:a16="http://schemas.microsoft.com/office/drawing/2014/main" id="{04524C9C-96BC-72C7-C534-E84C0CAE6402}"/>
              </a:ext>
            </a:extLst>
          </p:cNvPr>
          <p:cNvSpPr/>
          <p:nvPr/>
        </p:nvSpPr>
        <p:spPr>
          <a:xfrm>
            <a:off x="5915916" y="3260386"/>
            <a:ext cx="2117884" cy="11434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Display accuracy n validation data using data attribute </a:t>
            </a:r>
            <a:r>
              <a:rPr lang="en-US" dirty="0" err="1">
                <a:solidFill>
                  <a:schemeClr val="bg1"/>
                </a:solidFill>
              </a:rPr>
              <a:t>Best_Score</a:t>
            </a:r>
            <a:r>
              <a:rPr lang="en-US" dirty="0">
                <a:solidFill>
                  <a:schemeClr val="bg1"/>
                </a:solidFill>
              </a:rPr>
              <a:t>_</a:t>
            </a:r>
          </a:p>
        </p:txBody>
      </p:sp>
      <p:sp>
        <p:nvSpPr>
          <p:cNvPr id="21" name="Arrow: Down 20">
            <a:extLst>
              <a:ext uri="{FF2B5EF4-FFF2-40B4-BE49-F238E27FC236}">
                <a16:creationId xmlns:a16="http://schemas.microsoft.com/office/drawing/2014/main" id="{E6C9A830-50AC-434F-5A98-973C5C6E13D9}"/>
              </a:ext>
            </a:extLst>
          </p:cNvPr>
          <p:cNvSpPr/>
          <p:nvPr/>
        </p:nvSpPr>
        <p:spPr>
          <a:xfrm rot="16200000">
            <a:off x="8170960" y="3618871"/>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Process 21">
            <a:extLst>
              <a:ext uri="{FF2B5EF4-FFF2-40B4-BE49-F238E27FC236}">
                <a16:creationId xmlns:a16="http://schemas.microsoft.com/office/drawing/2014/main" id="{D265ACAD-AFF8-1B69-2E9A-A75A2CD13FB9}"/>
              </a:ext>
            </a:extLst>
          </p:cNvPr>
          <p:cNvSpPr/>
          <p:nvPr/>
        </p:nvSpPr>
        <p:spPr>
          <a:xfrm>
            <a:off x="8502277" y="3260386"/>
            <a:ext cx="2117884" cy="11434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Calculate accuracy on test data using Score method</a:t>
            </a:r>
          </a:p>
        </p:txBody>
      </p:sp>
      <p:grpSp>
        <p:nvGrpSpPr>
          <p:cNvPr id="23" name="Group 22">
            <a:extLst>
              <a:ext uri="{FF2B5EF4-FFF2-40B4-BE49-F238E27FC236}">
                <a16:creationId xmlns:a16="http://schemas.microsoft.com/office/drawing/2014/main" id="{BE9C12F7-F6A5-C085-10B3-A36EEF11B381}"/>
              </a:ext>
            </a:extLst>
          </p:cNvPr>
          <p:cNvGrpSpPr/>
          <p:nvPr/>
        </p:nvGrpSpPr>
        <p:grpSpPr>
          <a:xfrm>
            <a:off x="1867548" y="4403800"/>
            <a:ext cx="7710590" cy="603250"/>
            <a:chOff x="3063629" y="2895186"/>
            <a:chExt cx="6645763" cy="603250"/>
          </a:xfrm>
        </p:grpSpPr>
        <p:sp>
          <p:nvSpPr>
            <p:cNvPr id="24" name="Flowchart: Process 23">
              <a:extLst>
                <a:ext uri="{FF2B5EF4-FFF2-40B4-BE49-F238E27FC236}">
                  <a16:creationId xmlns:a16="http://schemas.microsoft.com/office/drawing/2014/main" id="{11B23141-EED0-FD1B-1975-D43B0C16B964}"/>
                </a:ext>
              </a:extLst>
            </p:cNvPr>
            <p:cNvSpPr/>
            <p:nvPr/>
          </p:nvSpPr>
          <p:spPr>
            <a:xfrm rot="5400000">
              <a:off x="6379610" y="-105666"/>
              <a:ext cx="61672" cy="659789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4032195F-1CD7-2565-A01A-EABA49EE5EA2}"/>
                </a:ext>
              </a:extLst>
            </p:cNvPr>
            <p:cNvSpPr/>
            <p:nvPr/>
          </p:nvSpPr>
          <p:spPr>
            <a:xfrm>
              <a:off x="3063629" y="3162444"/>
              <a:ext cx="182880" cy="33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Process 25">
              <a:extLst>
                <a:ext uri="{FF2B5EF4-FFF2-40B4-BE49-F238E27FC236}">
                  <a16:creationId xmlns:a16="http://schemas.microsoft.com/office/drawing/2014/main" id="{700B919E-3241-A3EB-6FCC-34E783E8436C}"/>
                </a:ext>
              </a:extLst>
            </p:cNvPr>
            <p:cNvSpPr/>
            <p:nvPr/>
          </p:nvSpPr>
          <p:spPr>
            <a:xfrm>
              <a:off x="9617570" y="2895186"/>
              <a:ext cx="91821" cy="3289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lowchart: Process 26">
            <a:extLst>
              <a:ext uri="{FF2B5EF4-FFF2-40B4-BE49-F238E27FC236}">
                <a16:creationId xmlns:a16="http://schemas.microsoft.com/office/drawing/2014/main" id="{11A2EF96-959C-07CC-E988-C4287CB436DC}"/>
              </a:ext>
            </a:extLst>
          </p:cNvPr>
          <p:cNvSpPr/>
          <p:nvPr/>
        </p:nvSpPr>
        <p:spPr>
          <a:xfrm>
            <a:off x="955209" y="5031285"/>
            <a:ext cx="2117884" cy="11434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Use Confusion Matrix to determine issues</a:t>
            </a:r>
          </a:p>
        </p:txBody>
      </p:sp>
      <p:sp>
        <p:nvSpPr>
          <p:cNvPr id="29" name="Flowchart: Process 28">
            <a:extLst>
              <a:ext uri="{FF2B5EF4-FFF2-40B4-BE49-F238E27FC236}">
                <a16:creationId xmlns:a16="http://schemas.microsoft.com/office/drawing/2014/main" id="{756530D7-0D2E-EB82-625D-7C3C706D2590}"/>
              </a:ext>
            </a:extLst>
          </p:cNvPr>
          <p:cNvSpPr/>
          <p:nvPr/>
        </p:nvSpPr>
        <p:spPr>
          <a:xfrm>
            <a:off x="3435758" y="5046249"/>
            <a:ext cx="2011681" cy="11284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Create support vector machine object to find best parameters</a:t>
            </a:r>
          </a:p>
        </p:txBody>
      </p:sp>
      <p:sp>
        <p:nvSpPr>
          <p:cNvPr id="30" name="Arrow: Down 29">
            <a:extLst>
              <a:ext uri="{FF2B5EF4-FFF2-40B4-BE49-F238E27FC236}">
                <a16:creationId xmlns:a16="http://schemas.microsoft.com/office/drawing/2014/main" id="{E88E952D-FB28-AFC4-3071-D2F366E8919C}"/>
              </a:ext>
            </a:extLst>
          </p:cNvPr>
          <p:cNvSpPr/>
          <p:nvPr/>
        </p:nvSpPr>
        <p:spPr>
          <a:xfrm rot="16200000">
            <a:off x="5590627" y="5383005"/>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Process 30">
            <a:extLst>
              <a:ext uri="{FF2B5EF4-FFF2-40B4-BE49-F238E27FC236}">
                <a16:creationId xmlns:a16="http://schemas.microsoft.com/office/drawing/2014/main" id="{BA40DE28-52AA-BC19-CF0F-5523E568F3CA}"/>
              </a:ext>
            </a:extLst>
          </p:cNvPr>
          <p:cNvSpPr/>
          <p:nvPr/>
        </p:nvSpPr>
        <p:spPr>
          <a:xfrm>
            <a:off x="5916695" y="5045217"/>
            <a:ext cx="2117104" cy="11284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Calculate accuracy on test data using Score method</a:t>
            </a:r>
          </a:p>
        </p:txBody>
      </p:sp>
      <p:sp>
        <p:nvSpPr>
          <p:cNvPr id="32" name="Arrow: Down 31">
            <a:extLst>
              <a:ext uri="{FF2B5EF4-FFF2-40B4-BE49-F238E27FC236}">
                <a16:creationId xmlns:a16="http://schemas.microsoft.com/office/drawing/2014/main" id="{67DB0BFB-B8B6-240B-CF03-5373204119BD}"/>
              </a:ext>
            </a:extLst>
          </p:cNvPr>
          <p:cNvSpPr/>
          <p:nvPr/>
        </p:nvSpPr>
        <p:spPr>
          <a:xfrm rot="16200000">
            <a:off x="8191616" y="5382138"/>
            <a:ext cx="163432" cy="48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Process 32">
            <a:extLst>
              <a:ext uri="{FF2B5EF4-FFF2-40B4-BE49-F238E27FC236}">
                <a16:creationId xmlns:a16="http://schemas.microsoft.com/office/drawing/2014/main" id="{CFEDA9B9-FF72-A29A-B088-7B70FD6D81DD}"/>
              </a:ext>
            </a:extLst>
          </p:cNvPr>
          <p:cNvSpPr/>
          <p:nvPr/>
        </p:nvSpPr>
        <p:spPr>
          <a:xfrm>
            <a:off x="8513555" y="5047170"/>
            <a:ext cx="2106606" cy="11434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Plot new Confusion Matrix</a:t>
            </a:r>
          </a:p>
        </p:txBody>
      </p:sp>
      <p:sp>
        <p:nvSpPr>
          <p:cNvPr id="34" name="Arrow: Down 33">
            <a:extLst>
              <a:ext uri="{FF2B5EF4-FFF2-40B4-BE49-F238E27FC236}">
                <a16:creationId xmlns:a16="http://schemas.microsoft.com/office/drawing/2014/main" id="{F67CFBE4-0001-96EA-CFC7-D6C0DF97C84F}"/>
              </a:ext>
            </a:extLst>
          </p:cNvPr>
          <p:cNvSpPr/>
          <p:nvPr/>
        </p:nvSpPr>
        <p:spPr>
          <a:xfrm rot="16200000">
            <a:off x="10785712" y="5382138"/>
            <a:ext cx="163432" cy="48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59A9CD6-ECD1-4D44-A478-7A2F05C7D4BD}"/>
              </a:ext>
            </a:extLst>
          </p:cNvPr>
          <p:cNvGrpSpPr/>
          <p:nvPr/>
        </p:nvGrpSpPr>
        <p:grpSpPr>
          <a:xfrm>
            <a:off x="1867547" y="2653844"/>
            <a:ext cx="7710590" cy="603250"/>
            <a:chOff x="3063629" y="2895186"/>
            <a:chExt cx="6645763" cy="603250"/>
          </a:xfrm>
        </p:grpSpPr>
        <p:sp>
          <p:nvSpPr>
            <p:cNvPr id="13" name="Flowchart: Process 12">
              <a:extLst>
                <a:ext uri="{FF2B5EF4-FFF2-40B4-BE49-F238E27FC236}">
                  <a16:creationId xmlns:a16="http://schemas.microsoft.com/office/drawing/2014/main" id="{3121FBBB-A685-2735-C739-6E2251FB1E0D}"/>
                </a:ext>
              </a:extLst>
            </p:cNvPr>
            <p:cNvSpPr/>
            <p:nvPr/>
          </p:nvSpPr>
          <p:spPr>
            <a:xfrm rot="5400000">
              <a:off x="6379610" y="-105666"/>
              <a:ext cx="61672" cy="659789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7701907C-F860-E371-7E90-95ADEC8B3F33}"/>
                </a:ext>
              </a:extLst>
            </p:cNvPr>
            <p:cNvSpPr/>
            <p:nvPr/>
          </p:nvSpPr>
          <p:spPr>
            <a:xfrm>
              <a:off x="3063629" y="3162444"/>
              <a:ext cx="182880" cy="33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Process 14">
              <a:extLst>
                <a:ext uri="{FF2B5EF4-FFF2-40B4-BE49-F238E27FC236}">
                  <a16:creationId xmlns:a16="http://schemas.microsoft.com/office/drawing/2014/main" id="{3F7A51DE-0A4B-06BA-4C40-054B6BD9F212}"/>
                </a:ext>
              </a:extLst>
            </p:cNvPr>
            <p:cNvSpPr/>
            <p:nvPr/>
          </p:nvSpPr>
          <p:spPr>
            <a:xfrm>
              <a:off x="9617570" y="2895186"/>
              <a:ext cx="91821" cy="3289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continued…</a:t>
            </a:r>
          </a:p>
        </p:txBody>
      </p:sp>
      <p:sp>
        <p:nvSpPr>
          <p:cNvPr id="2" name="Flowchart: Process 1">
            <a:extLst>
              <a:ext uri="{FF2B5EF4-FFF2-40B4-BE49-F238E27FC236}">
                <a16:creationId xmlns:a16="http://schemas.microsoft.com/office/drawing/2014/main" id="{3F88B517-15E9-60C5-C4C9-60074AA93E16}"/>
              </a:ext>
            </a:extLst>
          </p:cNvPr>
          <p:cNvSpPr/>
          <p:nvPr/>
        </p:nvSpPr>
        <p:spPr>
          <a:xfrm>
            <a:off x="955209" y="1519416"/>
            <a:ext cx="2011680" cy="11284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Decision Tree Classifier Object</a:t>
            </a:r>
          </a:p>
        </p:txBody>
      </p:sp>
      <p:sp>
        <p:nvSpPr>
          <p:cNvPr id="6" name="Arrow: Down 5">
            <a:extLst>
              <a:ext uri="{FF2B5EF4-FFF2-40B4-BE49-F238E27FC236}">
                <a16:creationId xmlns:a16="http://schemas.microsoft.com/office/drawing/2014/main" id="{4AB208E3-FC18-6C6F-90C9-C1D42D039868}"/>
              </a:ext>
            </a:extLst>
          </p:cNvPr>
          <p:cNvSpPr/>
          <p:nvPr/>
        </p:nvSpPr>
        <p:spPr>
          <a:xfrm rot="16200000">
            <a:off x="3104049" y="1856503"/>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id="{ABEF8DE5-A470-C3EA-EB33-92B80173C4F2}"/>
              </a:ext>
            </a:extLst>
          </p:cNvPr>
          <p:cNvSpPr/>
          <p:nvPr/>
        </p:nvSpPr>
        <p:spPr>
          <a:xfrm>
            <a:off x="3424091" y="1519416"/>
            <a:ext cx="2011680" cy="11284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Fit Object into best parameters from dictionary</a:t>
            </a:r>
          </a:p>
        </p:txBody>
      </p:sp>
      <p:sp>
        <p:nvSpPr>
          <p:cNvPr id="8" name="Arrow: Down 7">
            <a:extLst>
              <a:ext uri="{FF2B5EF4-FFF2-40B4-BE49-F238E27FC236}">
                <a16:creationId xmlns:a16="http://schemas.microsoft.com/office/drawing/2014/main" id="{1399C67C-A5B5-E88B-ADC8-12EAFD09B88F}"/>
              </a:ext>
            </a:extLst>
          </p:cNvPr>
          <p:cNvSpPr/>
          <p:nvPr/>
        </p:nvSpPr>
        <p:spPr>
          <a:xfrm rot="16200000">
            <a:off x="5572929" y="1856503"/>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a:extLst>
              <a:ext uri="{FF2B5EF4-FFF2-40B4-BE49-F238E27FC236}">
                <a16:creationId xmlns:a16="http://schemas.microsoft.com/office/drawing/2014/main" id="{1C8DB72F-2E45-F955-18E1-5B57FA9372F1}"/>
              </a:ext>
            </a:extLst>
          </p:cNvPr>
          <p:cNvSpPr/>
          <p:nvPr/>
        </p:nvSpPr>
        <p:spPr>
          <a:xfrm>
            <a:off x="5904636" y="1519416"/>
            <a:ext cx="2129163" cy="11284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Calculate accuracy of Tree on test data using Score method</a:t>
            </a:r>
          </a:p>
        </p:txBody>
      </p:sp>
      <p:sp>
        <p:nvSpPr>
          <p:cNvPr id="10" name="Arrow: Down 9">
            <a:extLst>
              <a:ext uri="{FF2B5EF4-FFF2-40B4-BE49-F238E27FC236}">
                <a16:creationId xmlns:a16="http://schemas.microsoft.com/office/drawing/2014/main" id="{16122577-3BF3-AEC6-D222-1A4C910DDC0B}"/>
              </a:ext>
            </a:extLst>
          </p:cNvPr>
          <p:cNvSpPr/>
          <p:nvPr/>
        </p:nvSpPr>
        <p:spPr>
          <a:xfrm rot="16200000">
            <a:off x="8182237" y="1856503"/>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id="{3756A178-EF86-43EC-6BDF-81F179016F04}"/>
              </a:ext>
            </a:extLst>
          </p:cNvPr>
          <p:cNvSpPr/>
          <p:nvPr/>
        </p:nvSpPr>
        <p:spPr>
          <a:xfrm>
            <a:off x="8513555" y="1515644"/>
            <a:ext cx="2129162" cy="11284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Plot new Confusion Matrix</a:t>
            </a:r>
          </a:p>
        </p:txBody>
      </p:sp>
      <p:sp>
        <p:nvSpPr>
          <p:cNvPr id="16" name="Flowchart: Process 15">
            <a:extLst>
              <a:ext uri="{FF2B5EF4-FFF2-40B4-BE49-F238E27FC236}">
                <a16:creationId xmlns:a16="http://schemas.microsoft.com/office/drawing/2014/main" id="{2D06A9D6-FF07-13A9-A496-CBC8234CD958}"/>
              </a:ext>
            </a:extLst>
          </p:cNvPr>
          <p:cNvSpPr/>
          <p:nvPr/>
        </p:nvSpPr>
        <p:spPr>
          <a:xfrm>
            <a:off x="955209" y="3275350"/>
            <a:ext cx="2011681" cy="11284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Create k Nearest Neighbor object</a:t>
            </a:r>
          </a:p>
        </p:txBody>
      </p:sp>
      <p:sp>
        <p:nvSpPr>
          <p:cNvPr id="17" name="Arrow: Down 16">
            <a:extLst>
              <a:ext uri="{FF2B5EF4-FFF2-40B4-BE49-F238E27FC236}">
                <a16:creationId xmlns:a16="http://schemas.microsoft.com/office/drawing/2014/main" id="{071361AA-63B2-0E61-7E61-3F785574DB50}"/>
              </a:ext>
            </a:extLst>
          </p:cNvPr>
          <p:cNvSpPr/>
          <p:nvPr/>
        </p:nvSpPr>
        <p:spPr>
          <a:xfrm rot="16200000">
            <a:off x="3104051" y="3613138"/>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Process 17">
            <a:extLst>
              <a:ext uri="{FF2B5EF4-FFF2-40B4-BE49-F238E27FC236}">
                <a16:creationId xmlns:a16="http://schemas.microsoft.com/office/drawing/2014/main" id="{2760239F-758C-E74F-F301-FFAF795EB670}"/>
              </a:ext>
            </a:extLst>
          </p:cNvPr>
          <p:cNvSpPr/>
          <p:nvPr/>
        </p:nvSpPr>
        <p:spPr>
          <a:xfrm>
            <a:off x="3430119" y="3275350"/>
            <a:ext cx="2011681" cy="11284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Fit Object into best parameters from dictionary</a:t>
            </a:r>
          </a:p>
        </p:txBody>
      </p:sp>
      <p:sp>
        <p:nvSpPr>
          <p:cNvPr id="19" name="Arrow: Down 18">
            <a:extLst>
              <a:ext uri="{FF2B5EF4-FFF2-40B4-BE49-F238E27FC236}">
                <a16:creationId xmlns:a16="http://schemas.microsoft.com/office/drawing/2014/main" id="{E34D01C3-F0EA-334D-227F-CE068334A320}"/>
              </a:ext>
            </a:extLst>
          </p:cNvPr>
          <p:cNvSpPr/>
          <p:nvPr/>
        </p:nvSpPr>
        <p:spPr>
          <a:xfrm rot="16200000">
            <a:off x="5584599" y="3618871"/>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Process 19">
            <a:extLst>
              <a:ext uri="{FF2B5EF4-FFF2-40B4-BE49-F238E27FC236}">
                <a16:creationId xmlns:a16="http://schemas.microsoft.com/office/drawing/2014/main" id="{04524C9C-96BC-72C7-C534-E84C0CAE6402}"/>
              </a:ext>
            </a:extLst>
          </p:cNvPr>
          <p:cNvSpPr/>
          <p:nvPr/>
        </p:nvSpPr>
        <p:spPr>
          <a:xfrm>
            <a:off x="5915916" y="3260386"/>
            <a:ext cx="2117884" cy="11434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Calculate accuracy of Tree on test data using Score method</a:t>
            </a:r>
          </a:p>
        </p:txBody>
      </p:sp>
      <p:sp>
        <p:nvSpPr>
          <p:cNvPr id="21" name="Arrow: Down 20">
            <a:extLst>
              <a:ext uri="{FF2B5EF4-FFF2-40B4-BE49-F238E27FC236}">
                <a16:creationId xmlns:a16="http://schemas.microsoft.com/office/drawing/2014/main" id="{E6C9A830-50AC-434F-5A98-973C5C6E13D9}"/>
              </a:ext>
            </a:extLst>
          </p:cNvPr>
          <p:cNvSpPr/>
          <p:nvPr/>
        </p:nvSpPr>
        <p:spPr>
          <a:xfrm rot="16200000">
            <a:off x="8170960" y="3618871"/>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Process 21">
            <a:extLst>
              <a:ext uri="{FF2B5EF4-FFF2-40B4-BE49-F238E27FC236}">
                <a16:creationId xmlns:a16="http://schemas.microsoft.com/office/drawing/2014/main" id="{D265ACAD-AFF8-1B69-2E9A-A75A2CD13FB9}"/>
              </a:ext>
            </a:extLst>
          </p:cNvPr>
          <p:cNvSpPr/>
          <p:nvPr/>
        </p:nvSpPr>
        <p:spPr>
          <a:xfrm>
            <a:off x="8502277" y="3260386"/>
            <a:ext cx="2117884" cy="11434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Plot new Confusion Matrix</a:t>
            </a:r>
          </a:p>
        </p:txBody>
      </p:sp>
      <p:grpSp>
        <p:nvGrpSpPr>
          <p:cNvPr id="23" name="Group 22">
            <a:extLst>
              <a:ext uri="{FF2B5EF4-FFF2-40B4-BE49-F238E27FC236}">
                <a16:creationId xmlns:a16="http://schemas.microsoft.com/office/drawing/2014/main" id="{BE9C12F7-F6A5-C085-10B3-A36EEF11B381}"/>
              </a:ext>
            </a:extLst>
          </p:cNvPr>
          <p:cNvGrpSpPr/>
          <p:nvPr/>
        </p:nvGrpSpPr>
        <p:grpSpPr>
          <a:xfrm>
            <a:off x="1697064" y="4403800"/>
            <a:ext cx="7881074" cy="603250"/>
            <a:chOff x="3063629" y="2895186"/>
            <a:chExt cx="6645763" cy="603250"/>
          </a:xfrm>
        </p:grpSpPr>
        <p:sp>
          <p:nvSpPr>
            <p:cNvPr id="24" name="Flowchart: Process 23">
              <a:extLst>
                <a:ext uri="{FF2B5EF4-FFF2-40B4-BE49-F238E27FC236}">
                  <a16:creationId xmlns:a16="http://schemas.microsoft.com/office/drawing/2014/main" id="{11B23141-EED0-FD1B-1975-D43B0C16B964}"/>
                </a:ext>
              </a:extLst>
            </p:cNvPr>
            <p:cNvSpPr/>
            <p:nvPr/>
          </p:nvSpPr>
          <p:spPr>
            <a:xfrm rot="5400000">
              <a:off x="6379610" y="-105666"/>
              <a:ext cx="61672" cy="659789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4032195F-1CD7-2565-A01A-EABA49EE5EA2}"/>
                </a:ext>
              </a:extLst>
            </p:cNvPr>
            <p:cNvSpPr/>
            <p:nvPr/>
          </p:nvSpPr>
          <p:spPr>
            <a:xfrm>
              <a:off x="3063629" y="3162444"/>
              <a:ext cx="182880" cy="33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Process 25">
              <a:extLst>
                <a:ext uri="{FF2B5EF4-FFF2-40B4-BE49-F238E27FC236}">
                  <a16:creationId xmlns:a16="http://schemas.microsoft.com/office/drawing/2014/main" id="{700B919E-3241-A3EB-6FCC-34E783E8436C}"/>
                </a:ext>
              </a:extLst>
            </p:cNvPr>
            <p:cNvSpPr/>
            <p:nvPr/>
          </p:nvSpPr>
          <p:spPr>
            <a:xfrm>
              <a:off x="9617570" y="2895186"/>
              <a:ext cx="91821" cy="3289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lowchart: Process 26">
            <a:extLst>
              <a:ext uri="{FF2B5EF4-FFF2-40B4-BE49-F238E27FC236}">
                <a16:creationId xmlns:a16="http://schemas.microsoft.com/office/drawing/2014/main" id="{11A2EF96-959C-07CC-E988-C4287CB436DC}"/>
              </a:ext>
            </a:extLst>
          </p:cNvPr>
          <p:cNvSpPr/>
          <p:nvPr/>
        </p:nvSpPr>
        <p:spPr>
          <a:xfrm>
            <a:off x="612183" y="5031284"/>
            <a:ext cx="2460910" cy="171822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Find best method from logistic regression, support vector machine, decision tree classifier, and k nearest neighbors</a:t>
            </a:r>
          </a:p>
        </p:txBody>
      </p:sp>
      <p:sp>
        <p:nvSpPr>
          <p:cNvPr id="28" name="Text Placeholder 2">
            <a:extLst>
              <a:ext uri="{FF2B5EF4-FFF2-40B4-BE49-F238E27FC236}">
                <a16:creationId xmlns:a16="http://schemas.microsoft.com/office/drawing/2014/main" id="{DA3DE1A4-CDDF-B9D8-4F04-A2E103213478}"/>
              </a:ext>
            </a:extLst>
          </p:cNvPr>
          <p:cNvSpPr txBox="1">
            <a:spLocks/>
          </p:cNvSpPr>
          <p:nvPr/>
        </p:nvSpPr>
        <p:spPr>
          <a:xfrm>
            <a:off x="3424089" y="5938350"/>
            <a:ext cx="5066911" cy="7619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err="1">
                <a:latin typeface="Abadi" panose="020B0604020104020204" pitchFamily="34" charset="0"/>
                <a:hlinkClick r:id="rId2"/>
              </a:rPr>
              <a:t>Github</a:t>
            </a:r>
            <a:r>
              <a:rPr lang="en-US" sz="1600" dirty="0">
                <a:latin typeface="Abadi" panose="020B0604020104020204" pitchFamily="34" charset="0"/>
                <a:hlinkClick r:id="rId2"/>
              </a:rPr>
              <a:t> link to Coursera-Applied-Data-Science-Capstone Machine Learning Predictions Lab Notebook</a:t>
            </a:r>
            <a:endParaRPr lang="en-US" sz="1600" dirty="0"/>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2171528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05699"/>
            <a:ext cx="4831255"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rgbClr val="0B49CB"/>
                </a:solidFill>
                <a:latin typeface="Abadi" panose="020B0604020104020204" pitchFamily="34" charset="0"/>
              </a:rPr>
              <a:t>Exploratory data analysis results with SQL</a:t>
            </a:r>
          </a:p>
          <a:p>
            <a:pPr lvl="1">
              <a:lnSpc>
                <a:spcPct val="100000"/>
              </a:lnSpc>
              <a:spcBef>
                <a:spcPts val="1400"/>
              </a:spcBef>
            </a:pPr>
            <a:r>
              <a:rPr lang="en-US" sz="1400" dirty="0">
                <a:solidFill>
                  <a:srgbClr val="0B49CB"/>
                </a:solidFill>
                <a:latin typeface="Abadi" panose="020B0604020104020204" pitchFamily="34" charset="0"/>
              </a:rPr>
              <a:t>Total number of successful and failed mission outcomes</a:t>
            </a:r>
          </a:p>
          <a:p>
            <a:pPr marL="457200" lvl="1" indent="0">
              <a:lnSpc>
                <a:spcPct val="100000"/>
              </a:lnSpc>
              <a:spcBef>
                <a:spcPts val="1400"/>
              </a:spcBef>
              <a:buNone/>
            </a:pPr>
            <a:endParaRPr lang="en-US" sz="1800" dirty="0">
              <a:solidFill>
                <a:srgbClr val="0B49CB"/>
              </a:solidFill>
              <a:latin typeface="Abadi" panose="020B0604020104020204" pitchFamily="34" charset="0"/>
            </a:endParaRPr>
          </a:p>
          <a:p>
            <a:pPr marL="457200" lvl="1" indent="0">
              <a:lnSpc>
                <a:spcPct val="100000"/>
              </a:lnSpc>
              <a:spcBef>
                <a:spcPts val="1400"/>
              </a:spcBef>
              <a:buNone/>
            </a:pPr>
            <a:endParaRPr lang="en-US" sz="1800" dirty="0">
              <a:solidFill>
                <a:srgbClr val="0B49CB"/>
              </a:solidFill>
              <a:latin typeface="Abadi" panose="020B0604020104020204" pitchFamily="34" charset="0"/>
            </a:endParaRPr>
          </a:p>
          <a:p>
            <a:pPr marL="457200" lvl="1" indent="0">
              <a:lnSpc>
                <a:spcPct val="100000"/>
              </a:lnSpc>
              <a:spcBef>
                <a:spcPts val="1400"/>
              </a:spcBef>
              <a:buNone/>
            </a:pPr>
            <a:endParaRPr lang="en-US" sz="700" dirty="0">
              <a:solidFill>
                <a:srgbClr val="0B49CB"/>
              </a:solidFill>
              <a:latin typeface="Abadi" panose="020B0604020104020204" pitchFamily="34" charset="0"/>
            </a:endParaRPr>
          </a:p>
          <a:p>
            <a:pPr lvl="1">
              <a:lnSpc>
                <a:spcPct val="100000"/>
              </a:lnSpc>
              <a:spcBef>
                <a:spcPts val="1400"/>
              </a:spcBef>
            </a:pPr>
            <a:r>
              <a:rPr lang="en-US" sz="1400" dirty="0">
                <a:solidFill>
                  <a:srgbClr val="0B49CB"/>
                </a:solidFill>
                <a:latin typeface="Abadi" panose="020B0604020104020204" pitchFamily="34" charset="0"/>
              </a:rPr>
              <a:t>Landing outcomes between June 4, 2010, and March 20, 2017</a:t>
            </a:r>
          </a:p>
          <a:p>
            <a:pPr lvl="1">
              <a:lnSpc>
                <a:spcPct val="100000"/>
              </a:lnSpc>
              <a:spcBef>
                <a:spcPts val="1400"/>
              </a:spcBef>
            </a:pPr>
            <a:endParaRPr lang="en-US" sz="1400" dirty="0">
              <a:solidFill>
                <a:srgbClr val="0B49CB"/>
              </a:solidFill>
              <a:latin typeface="Abadi" panose="020B0604020104020204" pitchFamily="34" charset="0"/>
            </a:endParaRPr>
          </a:p>
          <a:p>
            <a:pPr lvl="1">
              <a:lnSpc>
                <a:spcPct val="100000"/>
              </a:lnSpc>
              <a:spcBef>
                <a:spcPts val="1400"/>
              </a:spcBef>
            </a:pPr>
            <a:endParaRPr lang="en-US" sz="1400" dirty="0">
              <a:solidFill>
                <a:srgbClr val="0B49CB"/>
              </a:solidFill>
              <a:latin typeface="Abadi" panose="020B0604020104020204" pitchFamily="34" charset="0"/>
            </a:endParaRPr>
          </a:p>
          <a:p>
            <a:pPr lvl="1">
              <a:lnSpc>
                <a:spcPct val="100000"/>
              </a:lnSpc>
              <a:spcBef>
                <a:spcPts val="1400"/>
              </a:spcBef>
            </a:pPr>
            <a:endParaRPr lang="en-US" sz="1400" dirty="0">
              <a:solidFill>
                <a:srgbClr val="0B49CB"/>
              </a:solidFill>
              <a:latin typeface="Abadi" panose="020B0604020104020204" pitchFamily="34" charset="0"/>
            </a:endParaRPr>
          </a:p>
          <a:p>
            <a:pPr marL="457200" lvl="1" indent="0">
              <a:buNone/>
            </a:pPr>
            <a:endParaRPr lang="en-US" sz="1800" dirty="0">
              <a:solidFill>
                <a:srgbClr val="0B49CB"/>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E5D726BB-F6F4-A338-6206-B65AF6CE9C51}"/>
              </a:ext>
            </a:extLst>
          </p:cNvPr>
          <p:cNvPicPr>
            <a:picLocks noChangeAspect="1"/>
          </p:cNvPicPr>
          <p:nvPr/>
        </p:nvPicPr>
        <p:blipFill>
          <a:blip r:embed="rId4"/>
          <a:stretch>
            <a:fillRect/>
          </a:stretch>
        </p:blipFill>
        <p:spPr>
          <a:xfrm>
            <a:off x="1930217" y="2356508"/>
            <a:ext cx="2225233" cy="1044030"/>
          </a:xfrm>
          <a:prstGeom prst="rect">
            <a:avLst/>
          </a:prstGeom>
          <a:ln>
            <a:solidFill>
              <a:srgbClr val="0948CB"/>
            </a:solidFill>
          </a:ln>
        </p:spPr>
      </p:pic>
      <p:pic>
        <p:nvPicPr>
          <p:cNvPr id="6" name="Picture 5">
            <a:extLst>
              <a:ext uri="{FF2B5EF4-FFF2-40B4-BE49-F238E27FC236}">
                <a16:creationId xmlns:a16="http://schemas.microsoft.com/office/drawing/2014/main" id="{2C099E45-7D55-FF0A-07EF-3CB9AA6B546C}"/>
              </a:ext>
            </a:extLst>
          </p:cNvPr>
          <p:cNvPicPr>
            <a:picLocks noChangeAspect="1"/>
          </p:cNvPicPr>
          <p:nvPr/>
        </p:nvPicPr>
        <p:blipFill>
          <a:blip r:embed="rId5"/>
          <a:stretch>
            <a:fillRect/>
          </a:stretch>
        </p:blipFill>
        <p:spPr>
          <a:xfrm>
            <a:off x="2101681" y="4213004"/>
            <a:ext cx="1882303" cy="2370025"/>
          </a:xfrm>
          <a:prstGeom prst="rect">
            <a:avLst/>
          </a:prstGeom>
          <a:ln>
            <a:solidFill>
              <a:srgbClr val="0948CB"/>
            </a:solidFill>
          </a:ln>
        </p:spPr>
      </p:pic>
      <p:sp>
        <p:nvSpPr>
          <p:cNvPr id="9" name="Content Placeholder 2">
            <a:extLst>
              <a:ext uri="{FF2B5EF4-FFF2-40B4-BE49-F238E27FC236}">
                <a16:creationId xmlns:a16="http://schemas.microsoft.com/office/drawing/2014/main" id="{7A096F57-7A3F-47DD-D52F-FAB394F5870F}"/>
              </a:ext>
            </a:extLst>
          </p:cNvPr>
          <p:cNvSpPr txBox="1">
            <a:spLocks/>
          </p:cNvSpPr>
          <p:nvPr/>
        </p:nvSpPr>
        <p:spPr>
          <a:xfrm>
            <a:off x="5757607" y="1405699"/>
            <a:ext cx="5060210"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rgbClr val="0B49CB"/>
                </a:solidFill>
                <a:latin typeface="Abadi" panose="020B0604020104020204" pitchFamily="34" charset="0"/>
              </a:rPr>
              <a:t>Exploratory data analysis visualization results</a:t>
            </a:r>
          </a:p>
          <a:p>
            <a:pPr lvl="1">
              <a:lnSpc>
                <a:spcPct val="100000"/>
              </a:lnSpc>
              <a:spcBef>
                <a:spcPts val="1400"/>
              </a:spcBef>
            </a:pPr>
            <a:r>
              <a:rPr lang="en-US" sz="1400" dirty="0">
                <a:solidFill>
                  <a:srgbClr val="0B49CB"/>
                </a:solidFill>
                <a:latin typeface="Abadi" panose="020B0604020104020204" pitchFamily="34" charset="0"/>
              </a:rPr>
              <a:t>Flight Number vs. Launch Site</a:t>
            </a:r>
          </a:p>
          <a:p>
            <a:pPr marL="457200" lvl="1" indent="0">
              <a:lnSpc>
                <a:spcPct val="100000"/>
              </a:lnSpc>
              <a:spcBef>
                <a:spcPts val="1400"/>
              </a:spcBef>
              <a:buNone/>
            </a:pPr>
            <a:endParaRPr lang="en-US" sz="1800" dirty="0">
              <a:solidFill>
                <a:srgbClr val="0B49CB"/>
              </a:solidFill>
              <a:latin typeface="Abadi" panose="020B0604020104020204" pitchFamily="34" charset="0"/>
            </a:endParaRPr>
          </a:p>
          <a:p>
            <a:pPr marL="457200" lvl="1" indent="0">
              <a:lnSpc>
                <a:spcPct val="100000"/>
              </a:lnSpc>
              <a:spcBef>
                <a:spcPts val="1400"/>
              </a:spcBef>
              <a:buNone/>
            </a:pPr>
            <a:endParaRPr lang="en-US" sz="1800" dirty="0">
              <a:solidFill>
                <a:srgbClr val="0B49CB"/>
              </a:solidFill>
              <a:latin typeface="Abadi" panose="020B0604020104020204" pitchFamily="34" charset="0"/>
            </a:endParaRPr>
          </a:p>
          <a:p>
            <a:pPr marL="457200" lvl="1" indent="0">
              <a:lnSpc>
                <a:spcPct val="100000"/>
              </a:lnSpc>
              <a:spcBef>
                <a:spcPts val="1400"/>
              </a:spcBef>
              <a:buNone/>
            </a:pPr>
            <a:endParaRPr lang="en-US" sz="700" dirty="0">
              <a:solidFill>
                <a:srgbClr val="0B49CB"/>
              </a:solidFill>
              <a:latin typeface="Abadi" panose="020B0604020104020204" pitchFamily="34" charset="0"/>
            </a:endParaRPr>
          </a:p>
          <a:p>
            <a:pPr lvl="1">
              <a:lnSpc>
                <a:spcPct val="100000"/>
              </a:lnSpc>
              <a:spcBef>
                <a:spcPts val="1400"/>
              </a:spcBef>
            </a:pPr>
            <a:r>
              <a:rPr lang="en-US" sz="1400" dirty="0">
                <a:solidFill>
                  <a:srgbClr val="0B49CB"/>
                </a:solidFill>
                <a:latin typeface="Abadi" panose="020B0604020104020204" pitchFamily="34" charset="0"/>
              </a:rPr>
              <a:t>Payload vs. Launch Site</a:t>
            </a:r>
          </a:p>
          <a:p>
            <a:pPr lvl="1">
              <a:lnSpc>
                <a:spcPct val="100000"/>
              </a:lnSpc>
              <a:spcBef>
                <a:spcPts val="1400"/>
              </a:spcBef>
            </a:pPr>
            <a:endParaRPr lang="en-US" sz="1400" dirty="0">
              <a:solidFill>
                <a:srgbClr val="0B49CB"/>
              </a:solidFill>
              <a:latin typeface="Abadi" panose="020B0604020104020204" pitchFamily="34" charset="0"/>
            </a:endParaRPr>
          </a:p>
          <a:p>
            <a:pPr lvl="1">
              <a:lnSpc>
                <a:spcPct val="100000"/>
              </a:lnSpc>
              <a:spcBef>
                <a:spcPts val="1400"/>
              </a:spcBef>
            </a:pPr>
            <a:endParaRPr lang="en-US" sz="1400" dirty="0">
              <a:solidFill>
                <a:srgbClr val="0B49CB"/>
              </a:solidFill>
              <a:latin typeface="Abadi" panose="020B0604020104020204" pitchFamily="34" charset="0"/>
            </a:endParaRPr>
          </a:p>
          <a:p>
            <a:pPr lvl="1">
              <a:lnSpc>
                <a:spcPct val="100000"/>
              </a:lnSpc>
              <a:spcBef>
                <a:spcPts val="1400"/>
              </a:spcBef>
            </a:pPr>
            <a:endParaRPr lang="en-US" sz="1400" dirty="0">
              <a:solidFill>
                <a:srgbClr val="0B49CB"/>
              </a:solidFill>
              <a:latin typeface="Abadi" panose="020B0604020104020204" pitchFamily="34" charset="0"/>
            </a:endParaRPr>
          </a:p>
          <a:p>
            <a:pPr lvl="1">
              <a:lnSpc>
                <a:spcPct val="100000"/>
              </a:lnSpc>
              <a:spcBef>
                <a:spcPts val="1400"/>
              </a:spcBef>
            </a:pPr>
            <a:endParaRPr lang="en-US" sz="1400" dirty="0">
              <a:solidFill>
                <a:srgbClr val="0B49CB"/>
              </a:solidFill>
              <a:latin typeface="Abadi" panose="020B0604020104020204" pitchFamily="34" charset="0"/>
            </a:endParaRPr>
          </a:p>
          <a:p>
            <a:pPr lvl="1">
              <a:lnSpc>
                <a:spcPct val="100000"/>
              </a:lnSpc>
              <a:spcBef>
                <a:spcPts val="1400"/>
              </a:spcBef>
            </a:pPr>
            <a:endParaRPr lang="en-US" sz="1400" dirty="0">
              <a:solidFill>
                <a:srgbClr val="0B49CB"/>
              </a:solidFill>
              <a:latin typeface="Abadi" panose="020B0604020104020204" pitchFamily="34" charset="0"/>
            </a:endParaRPr>
          </a:p>
          <a:p>
            <a:pPr marL="457200" lvl="1" indent="0">
              <a:buNone/>
            </a:pPr>
            <a:endParaRPr lang="en-US" sz="1800" dirty="0">
              <a:solidFill>
                <a:srgbClr val="0B49CB"/>
              </a:solidFill>
            </a:endParaRPr>
          </a:p>
        </p:txBody>
      </p:sp>
      <p:pic>
        <p:nvPicPr>
          <p:cNvPr id="11" name="Picture 10">
            <a:extLst>
              <a:ext uri="{FF2B5EF4-FFF2-40B4-BE49-F238E27FC236}">
                <a16:creationId xmlns:a16="http://schemas.microsoft.com/office/drawing/2014/main" id="{3DE2736A-A432-3C4F-365F-BF5045830E6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72379" y="2163541"/>
            <a:ext cx="6244653" cy="1212332"/>
          </a:xfrm>
          <a:prstGeom prst="rect">
            <a:avLst/>
          </a:prstGeom>
          <a:ln>
            <a:solidFill>
              <a:srgbClr val="0948CB"/>
            </a:solidFill>
          </a:ln>
        </p:spPr>
      </p:pic>
      <p:pic>
        <p:nvPicPr>
          <p:cNvPr id="13" name="Picture 12">
            <a:extLst>
              <a:ext uri="{FF2B5EF4-FFF2-40B4-BE49-F238E27FC236}">
                <a16:creationId xmlns:a16="http://schemas.microsoft.com/office/drawing/2014/main" id="{B27E7DD3-EB98-41AE-F9A0-079F049ED21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72378" y="3781115"/>
            <a:ext cx="6244654" cy="1218693"/>
          </a:xfrm>
          <a:prstGeom prst="rect">
            <a:avLst/>
          </a:prstGeom>
          <a:ln>
            <a:solidFill>
              <a:srgbClr val="0948CB"/>
            </a:solidFill>
          </a:ln>
        </p:spPr>
      </p:pic>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9" name="Content Placeholder 2">
            <a:extLst>
              <a:ext uri="{FF2B5EF4-FFF2-40B4-BE49-F238E27FC236}">
                <a16:creationId xmlns:a16="http://schemas.microsoft.com/office/drawing/2014/main" id="{7A096F57-7A3F-47DD-D52F-FAB394F5870F}"/>
              </a:ext>
            </a:extLst>
          </p:cNvPr>
          <p:cNvSpPr txBox="1">
            <a:spLocks/>
          </p:cNvSpPr>
          <p:nvPr/>
        </p:nvSpPr>
        <p:spPr>
          <a:xfrm>
            <a:off x="5757607" y="1405699"/>
            <a:ext cx="5060210"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800" b="0" i="0" u="none" strike="noStrike" kern="1200" cap="none" spc="0" normalizeH="0" baseline="0" noProof="0" dirty="0">
                <a:ln>
                  <a:noFill/>
                </a:ln>
                <a:solidFill>
                  <a:srgbClr val="F2F4F8"/>
                </a:solidFill>
                <a:effectLst/>
                <a:uLnTx/>
                <a:uFillTx/>
                <a:latin typeface="Abadi" panose="020B0604020104020204" pitchFamily="34" charset="0"/>
                <a:ea typeface="+mn-ea"/>
                <a:cs typeface="+mn-cs"/>
              </a:rPr>
              <a:t>Exploratory data analysis visualization results</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Payload Mass vs. Orbit</a:t>
            </a: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7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Yearly Trend</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IBM Plex Mono Text" panose="020B0509050203000203" pitchFamily="49" charset="0"/>
              <a:ea typeface="+mn-ea"/>
              <a:cs typeface="+mn-cs"/>
            </a:endParaRPr>
          </a:p>
        </p:txBody>
      </p:sp>
      <p:sp>
        <p:nvSpPr>
          <p:cNvPr id="2" name="Content Placeholder 2">
            <a:extLst>
              <a:ext uri="{FF2B5EF4-FFF2-40B4-BE49-F238E27FC236}">
                <a16:creationId xmlns:a16="http://schemas.microsoft.com/office/drawing/2014/main" id="{F0901D6A-C892-93EE-0A10-935BFFD910CF}"/>
              </a:ext>
            </a:extLst>
          </p:cNvPr>
          <p:cNvSpPr txBox="1">
            <a:spLocks/>
          </p:cNvSpPr>
          <p:nvPr/>
        </p:nvSpPr>
        <p:spPr>
          <a:xfrm>
            <a:off x="516577" y="1403119"/>
            <a:ext cx="5060210"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Exploratory data analysis visualization results</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Orbit by Class</a:t>
            </a: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7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lang="en-US" sz="700" dirty="0">
              <a:solidFill>
                <a:srgbClr val="0B49CB"/>
              </a:solidFill>
              <a:latin typeface="Abadi" panose="020B0604020104020204" pitchFamily="34" charset="0"/>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7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Flight Number vs. Orbit</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IBM Plex Mono Text" panose="020B0509050203000203" pitchFamily="49" charset="0"/>
              <a:ea typeface="+mn-ea"/>
              <a:cs typeface="+mn-cs"/>
            </a:endParaRPr>
          </a:p>
        </p:txBody>
      </p:sp>
      <p:pic>
        <p:nvPicPr>
          <p:cNvPr id="10" name="Picture 9">
            <a:extLst>
              <a:ext uri="{FF2B5EF4-FFF2-40B4-BE49-F238E27FC236}">
                <a16:creationId xmlns:a16="http://schemas.microsoft.com/office/drawing/2014/main" id="{E9375F6C-16E2-B971-B7C8-6FEA8F2615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6172" y="2163541"/>
            <a:ext cx="2594126" cy="1769923"/>
          </a:xfrm>
          <a:prstGeom prst="rect">
            <a:avLst/>
          </a:prstGeom>
          <a:ln>
            <a:solidFill>
              <a:srgbClr val="0B49CB"/>
            </a:solidFill>
          </a:ln>
        </p:spPr>
      </p:pic>
      <p:pic>
        <p:nvPicPr>
          <p:cNvPr id="14" name="Picture 13">
            <a:extLst>
              <a:ext uri="{FF2B5EF4-FFF2-40B4-BE49-F238E27FC236}">
                <a16:creationId xmlns:a16="http://schemas.microsoft.com/office/drawing/2014/main" id="{CEFB4CB8-54E9-8D97-7742-2A37C299A6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4968" y="4338706"/>
            <a:ext cx="6250754" cy="1247399"/>
          </a:xfrm>
          <a:prstGeom prst="rect">
            <a:avLst/>
          </a:prstGeom>
          <a:ln>
            <a:solidFill>
              <a:srgbClr val="0B49CB"/>
            </a:solidFill>
          </a:ln>
        </p:spPr>
      </p:pic>
      <p:pic>
        <p:nvPicPr>
          <p:cNvPr id="16" name="Picture 15">
            <a:extLst>
              <a:ext uri="{FF2B5EF4-FFF2-40B4-BE49-F238E27FC236}">
                <a16:creationId xmlns:a16="http://schemas.microsoft.com/office/drawing/2014/main" id="{3874C1A8-81A4-A1E2-B6DE-ECE960966F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72378" y="2142814"/>
            <a:ext cx="6244654" cy="1225072"/>
          </a:xfrm>
          <a:prstGeom prst="rect">
            <a:avLst/>
          </a:prstGeom>
          <a:ln>
            <a:solidFill>
              <a:srgbClr val="0B49CB"/>
            </a:solidFill>
          </a:ln>
        </p:spPr>
      </p:pic>
      <p:pic>
        <p:nvPicPr>
          <p:cNvPr id="18" name="Picture 17">
            <a:extLst>
              <a:ext uri="{FF2B5EF4-FFF2-40B4-BE49-F238E27FC236}">
                <a16:creationId xmlns:a16="http://schemas.microsoft.com/office/drawing/2014/main" id="{715C3C84-AF38-4938-32CC-A27D5E234AF2}"/>
              </a:ext>
            </a:extLst>
          </p:cNvPr>
          <p:cNvPicPr>
            <a:picLocks noChangeAspect="1"/>
          </p:cNvPicPr>
          <p:nvPr/>
        </p:nvPicPr>
        <p:blipFill>
          <a:blip r:embed="rId7"/>
          <a:stretch>
            <a:fillRect/>
          </a:stretch>
        </p:blipFill>
        <p:spPr>
          <a:xfrm>
            <a:off x="6706542" y="3781670"/>
            <a:ext cx="3825572" cy="2537680"/>
          </a:xfrm>
          <a:prstGeom prst="rect">
            <a:avLst/>
          </a:prstGeom>
          <a:ln>
            <a:solidFill>
              <a:srgbClr val="0B49CB"/>
            </a:solidFill>
          </a:ln>
        </p:spPr>
      </p:pic>
    </p:spTree>
    <p:extLst>
      <p:ext uri="{BB962C8B-B14F-4D97-AF65-F5344CB8AC3E}">
        <p14:creationId xmlns:p14="http://schemas.microsoft.com/office/powerpoint/2010/main" val="4058774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9" name="Content Placeholder 2">
            <a:extLst>
              <a:ext uri="{FF2B5EF4-FFF2-40B4-BE49-F238E27FC236}">
                <a16:creationId xmlns:a16="http://schemas.microsoft.com/office/drawing/2014/main" id="{7A096F57-7A3F-47DD-D52F-FAB394F5870F}"/>
              </a:ext>
            </a:extLst>
          </p:cNvPr>
          <p:cNvSpPr txBox="1">
            <a:spLocks/>
          </p:cNvSpPr>
          <p:nvPr/>
        </p:nvSpPr>
        <p:spPr>
          <a:xfrm>
            <a:off x="5757607" y="1405699"/>
            <a:ext cx="5060210"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800" b="0" i="0" u="none" strike="noStrike" kern="1200" cap="none" spc="0" normalizeH="0" baseline="0" noProof="0" dirty="0">
                <a:ln>
                  <a:noFill/>
                </a:ln>
                <a:solidFill>
                  <a:srgbClr val="F2F4F8"/>
                </a:solidFill>
                <a:effectLst/>
                <a:uLnTx/>
                <a:uFillTx/>
                <a:latin typeface="Abadi" panose="020B0604020104020204" pitchFamily="34" charset="0"/>
                <a:ea typeface="+mn-ea"/>
                <a:cs typeface="+mn-cs"/>
              </a:rPr>
              <a:t>Exploratory data analysis visualization results</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Payload Mass vs. Orbit</a:t>
            </a: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7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Yearly Trend</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IBM Plex Mono Text" panose="020B0509050203000203" pitchFamily="49" charset="0"/>
              <a:ea typeface="+mn-ea"/>
              <a:cs typeface="+mn-cs"/>
            </a:endParaRPr>
          </a:p>
        </p:txBody>
      </p:sp>
      <p:sp>
        <p:nvSpPr>
          <p:cNvPr id="2" name="Content Placeholder 2">
            <a:extLst>
              <a:ext uri="{FF2B5EF4-FFF2-40B4-BE49-F238E27FC236}">
                <a16:creationId xmlns:a16="http://schemas.microsoft.com/office/drawing/2014/main" id="{F0901D6A-C892-93EE-0A10-935BFFD910CF}"/>
              </a:ext>
            </a:extLst>
          </p:cNvPr>
          <p:cNvSpPr txBox="1">
            <a:spLocks/>
          </p:cNvSpPr>
          <p:nvPr/>
        </p:nvSpPr>
        <p:spPr>
          <a:xfrm>
            <a:off x="516577" y="1403119"/>
            <a:ext cx="5060210"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rgbClr val="0B49CB"/>
                </a:solidFill>
                <a:latin typeface="Abadi" panose="020B0604020104020204" pitchFamily="34" charset="0"/>
              </a:rPr>
              <a:t>Interactive analytics demo in screenshots</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Orbit by Class</a:t>
            </a: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7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7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7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Flight Number vs. Orbit</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IBM Plex Mono Text" panose="020B0509050203000203" pitchFamily="49" charset="0"/>
              <a:ea typeface="+mn-ea"/>
              <a:cs typeface="+mn-cs"/>
            </a:endParaRPr>
          </a:p>
        </p:txBody>
      </p:sp>
      <p:pic>
        <p:nvPicPr>
          <p:cNvPr id="5" name="Picture 4">
            <a:extLst>
              <a:ext uri="{FF2B5EF4-FFF2-40B4-BE49-F238E27FC236}">
                <a16:creationId xmlns:a16="http://schemas.microsoft.com/office/drawing/2014/main" id="{17359F61-4D06-5006-463E-9E659947306B}"/>
              </a:ext>
            </a:extLst>
          </p:cNvPr>
          <p:cNvPicPr>
            <a:picLocks noChangeAspect="1"/>
          </p:cNvPicPr>
          <p:nvPr/>
        </p:nvPicPr>
        <p:blipFill>
          <a:blip r:embed="rId4"/>
          <a:stretch>
            <a:fillRect/>
          </a:stretch>
        </p:blipFill>
        <p:spPr>
          <a:xfrm>
            <a:off x="410987" y="1862015"/>
            <a:ext cx="10361132" cy="3590285"/>
          </a:xfrm>
          <a:prstGeom prst="rect">
            <a:avLst/>
          </a:prstGeom>
          <a:ln>
            <a:solidFill>
              <a:srgbClr val="0B49CB"/>
            </a:solidFill>
          </a:ln>
        </p:spPr>
      </p:pic>
      <p:pic>
        <p:nvPicPr>
          <p:cNvPr id="8" name="Picture 7">
            <a:extLst>
              <a:ext uri="{FF2B5EF4-FFF2-40B4-BE49-F238E27FC236}">
                <a16:creationId xmlns:a16="http://schemas.microsoft.com/office/drawing/2014/main" id="{30A353C6-F1C2-EAA5-013E-66A9DFC648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8595" y="4087723"/>
            <a:ext cx="6274525" cy="2339488"/>
          </a:xfrm>
          <a:prstGeom prst="rect">
            <a:avLst/>
          </a:prstGeom>
          <a:ln>
            <a:solidFill>
              <a:srgbClr val="0B49CB"/>
            </a:solidFill>
          </a:ln>
        </p:spPr>
      </p:pic>
    </p:spTree>
    <p:extLst>
      <p:ext uri="{BB962C8B-B14F-4D97-AF65-F5344CB8AC3E}">
        <p14:creationId xmlns:p14="http://schemas.microsoft.com/office/powerpoint/2010/main" val="3161522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9" name="Content Placeholder 2">
            <a:extLst>
              <a:ext uri="{FF2B5EF4-FFF2-40B4-BE49-F238E27FC236}">
                <a16:creationId xmlns:a16="http://schemas.microsoft.com/office/drawing/2014/main" id="{7A096F57-7A3F-47DD-D52F-FAB394F5870F}"/>
              </a:ext>
            </a:extLst>
          </p:cNvPr>
          <p:cNvSpPr txBox="1">
            <a:spLocks/>
          </p:cNvSpPr>
          <p:nvPr/>
        </p:nvSpPr>
        <p:spPr>
          <a:xfrm>
            <a:off x="5757607" y="1405699"/>
            <a:ext cx="5060210"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Best Method:  Decision Tree Classifier</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Accuracy of Decision Tree Classifier:  94.4%</a:t>
            </a: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lang="en-US" sz="700" dirty="0">
              <a:solidFill>
                <a:srgbClr val="0B49CB"/>
              </a:solidFill>
              <a:latin typeface="Abadi" panose="020B0604020104020204" pitchFamily="34" charset="0"/>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7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Accuracy of K-Nearest Neighbors:  83.3%</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IBM Plex Mono Text" panose="020B0509050203000203" pitchFamily="49" charset="0"/>
              <a:ea typeface="+mn-ea"/>
              <a:cs typeface="+mn-cs"/>
            </a:endParaRPr>
          </a:p>
        </p:txBody>
      </p:sp>
      <p:sp>
        <p:nvSpPr>
          <p:cNvPr id="2" name="Content Placeholder 2">
            <a:extLst>
              <a:ext uri="{FF2B5EF4-FFF2-40B4-BE49-F238E27FC236}">
                <a16:creationId xmlns:a16="http://schemas.microsoft.com/office/drawing/2014/main" id="{F0901D6A-C892-93EE-0A10-935BFFD910CF}"/>
              </a:ext>
            </a:extLst>
          </p:cNvPr>
          <p:cNvSpPr txBox="1">
            <a:spLocks/>
          </p:cNvSpPr>
          <p:nvPr/>
        </p:nvSpPr>
        <p:spPr>
          <a:xfrm>
            <a:off x="516577" y="1403119"/>
            <a:ext cx="5060210"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Predictive Analysis Results</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Accuracy of Logistical Regression: 83.3%</a:t>
            </a: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7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7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 typeface="Arial"/>
              <a:buNone/>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Accuracy of Support Vector Machine: 83.3%</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14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B49CB"/>
              </a:solidFill>
              <a:effectLst/>
              <a:uLnTx/>
              <a:uFillTx/>
              <a:latin typeface="IBM Plex Mono Text" panose="020B0509050203000203" pitchFamily="49" charset="0"/>
              <a:ea typeface="+mn-ea"/>
              <a:cs typeface="+mn-cs"/>
            </a:endParaRPr>
          </a:p>
        </p:txBody>
      </p:sp>
      <p:pic>
        <p:nvPicPr>
          <p:cNvPr id="6" name="Picture 5">
            <a:extLst>
              <a:ext uri="{FF2B5EF4-FFF2-40B4-BE49-F238E27FC236}">
                <a16:creationId xmlns:a16="http://schemas.microsoft.com/office/drawing/2014/main" id="{C415BA3C-5310-E316-768C-AFEBA5098C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4619" y="2182504"/>
            <a:ext cx="2273496" cy="1927454"/>
          </a:xfrm>
          <a:prstGeom prst="rect">
            <a:avLst/>
          </a:prstGeom>
          <a:ln>
            <a:solidFill>
              <a:srgbClr val="0B49CB"/>
            </a:solidFill>
          </a:ln>
        </p:spPr>
      </p:pic>
      <p:pic>
        <p:nvPicPr>
          <p:cNvPr id="11" name="Picture 10">
            <a:extLst>
              <a:ext uri="{FF2B5EF4-FFF2-40B4-BE49-F238E27FC236}">
                <a16:creationId xmlns:a16="http://schemas.microsoft.com/office/drawing/2014/main" id="{D1079A4C-8BDE-5330-7408-0C23E6B2A9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44619" y="4512332"/>
            <a:ext cx="2273496" cy="1914879"/>
          </a:xfrm>
          <a:prstGeom prst="rect">
            <a:avLst/>
          </a:prstGeom>
          <a:ln>
            <a:solidFill>
              <a:srgbClr val="0B49CB"/>
            </a:solidFill>
          </a:ln>
        </p:spPr>
      </p:pic>
      <p:pic>
        <p:nvPicPr>
          <p:cNvPr id="13" name="Picture 12">
            <a:extLst>
              <a:ext uri="{FF2B5EF4-FFF2-40B4-BE49-F238E27FC236}">
                <a16:creationId xmlns:a16="http://schemas.microsoft.com/office/drawing/2014/main" id="{2BA89CE9-80A9-1E1F-33A1-7E3D582E75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49847" y="2182504"/>
            <a:ext cx="2247561" cy="1927454"/>
          </a:xfrm>
          <a:prstGeom prst="rect">
            <a:avLst/>
          </a:prstGeom>
          <a:ln>
            <a:solidFill>
              <a:srgbClr val="0B49CB"/>
            </a:solidFill>
          </a:ln>
        </p:spPr>
      </p:pic>
      <p:pic>
        <p:nvPicPr>
          <p:cNvPr id="14" name="Picture 13">
            <a:extLst>
              <a:ext uri="{FF2B5EF4-FFF2-40B4-BE49-F238E27FC236}">
                <a16:creationId xmlns:a16="http://schemas.microsoft.com/office/drawing/2014/main" id="{5BCB3325-B6D3-774B-2963-6EDAA84271B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49847" y="4512332"/>
            <a:ext cx="2247561" cy="1927454"/>
          </a:xfrm>
          <a:prstGeom prst="rect">
            <a:avLst/>
          </a:prstGeom>
          <a:ln>
            <a:solidFill>
              <a:srgbClr val="0B49CB"/>
            </a:solidFill>
          </a:ln>
        </p:spPr>
      </p:pic>
    </p:spTree>
    <p:extLst>
      <p:ext uri="{BB962C8B-B14F-4D97-AF65-F5344CB8AC3E}">
        <p14:creationId xmlns:p14="http://schemas.microsoft.com/office/powerpoint/2010/main" val="2821676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134891"/>
            <a:ext cx="1016207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Most Launch Sites were CCAFS SLC-40</a:t>
            </a:r>
          </a:p>
          <a:p>
            <a:pPr>
              <a:lnSpc>
                <a:spcPct val="100000"/>
              </a:lnSpc>
              <a:spcBef>
                <a:spcPts val="1400"/>
              </a:spcBef>
            </a:pPr>
            <a:r>
              <a:rPr lang="en-US" sz="2200" dirty="0">
                <a:solidFill>
                  <a:schemeClr val="accent3">
                    <a:lumMod val="25000"/>
                  </a:schemeClr>
                </a:solidFill>
                <a:latin typeface="Abadi" panose="020B0604020104020204" pitchFamily="34" charset="0"/>
              </a:rPr>
              <a:t>There are streaks where a specific launch site was used often</a:t>
            </a:r>
          </a:p>
          <a:p>
            <a:pPr lvl="1">
              <a:lnSpc>
                <a:spcPct val="100000"/>
              </a:lnSpc>
              <a:spcBef>
                <a:spcPts val="1400"/>
              </a:spcBef>
            </a:pPr>
            <a:r>
              <a:rPr lang="en-US" sz="1800" dirty="0">
                <a:solidFill>
                  <a:schemeClr val="accent3">
                    <a:lumMod val="25000"/>
                  </a:schemeClr>
                </a:solidFill>
                <a:latin typeface="Abadi" panose="020B0604020104020204" pitchFamily="34" charset="0"/>
              </a:rPr>
              <a:t>Initially, it was CCAFS SLC-40, then KSC LC 39A, and then more at CCAFS SLC-40</a:t>
            </a:r>
          </a:p>
          <a:p>
            <a:pPr>
              <a:lnSpc>
                <a:spcPct val="100000"/>
              </a:lnSpc>
              <a:spcBef>
                <a:spcPts val="1400"/>
              </a:spcBef>
            </a:pPr>
            <a:r>
              <a:rPr lang="en-US" sz="2200" dirty="0">
                <a:solidFill>
                  <a:schemeClr val="accent3">
                    <a:lumMod val="25000"/>
                  </a:schemeClr>
                </a:solidFill>
                <a:latin typeface="Abadi" panose="020B0604020104020204" pitchFamily="34" charset="0"/>
              </a:rPr>
              <a:t>There appears to be more failed missions in the earlier flights than later as well</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651AB09C-5477-7476-FDB1-D03076B45299}"/>
              </a:ext>
            </a:extLst>
          </p:cNvPr>
          <p:cNvPicPr>
            <a:picLocks noChangeAspect="1"/>
          </p:cNvPicPr>
          <p:nvPr/>
        </p:nvPicPr>
        <p:blipFill>
          <a:blip r:embed="rId3"/>
          <a:stretch>
            <a:fillRect/>
          </a:stretch>
        </p:blipFill>
        <p:spPr>
          <a:xfrm>
            <a:off x="770011" y="1567471"/>
            <a:ext cx="10687961" cy="2074953"/>
          </a:xfrm>
          <a:prstGeom prst="rect">
            <a:avLst/>
          </a:prstGeom>
          <a:ln>
            <a:solidFill>
              <a:srgbClr val="0948CB"/>
            </a:solidFill>
          </a:ln>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590957"/>
            <a:ext cx="1051560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no launches from VAFB SLC-4E with payloads larger than 10,000kg</a:t>
            </a:r>
          </a:p>
          <a:p>
            <a:pPr>
              <a:lnSpc>
                <a:spcPct val="100000"/>
              </a:lnSpc>
              <a:spcBef>
                <a:spcPts val="1400"/>
              </a:spcBef>
            </a:pPr>
            <a:r>
              <a:rPr lang="en-US" sz="2200" dirty="0">
                <a:solidFill>
                  <a:schemeClr val="accent3">
                    <a:lumMod val="25000"/>
                  </a:schemeClr>
                </a:solidFill>
                <a:latin typeface="Abadi" panose="020B0604020104020204" pitchFamily="34" charset="0"/>
              </a:rPr>
              <a:t>VAFB SLC-4E has the bulk of the launches with payloads of 10,000kg</a:t>
            </a:r>
          </a:p>
          <a:p>
            <a:pPr>
              <a:lnSpc>
                <a:spcPct val="100000"/>
              </a:lnSpc>
              <a:spcBef>
                <a:spcPts val="1400"/>
              </a:spcBef>
            </a:pPr>
            <a:r>
              <a:rPr lang="en-US" sz="2200" dirty="0">
                <a:solidFill>
                  <a:schemeClr val="accent3">
                    <a:lumMod val="25000"/>
                  </a:schemeClr>
                </a:solidFill>
                <a:latin typeface="Abadi" panose="020B0604020104020204" pitchFamily="34" charset="0"/>
              </a:rPr>
              <a:t>Higher success rates with the higher payloads as well</a:t>
            </a:r>
          </a:p>
          <a:p>
            <a:pPr>
              <a:lnSpc>
                <a:spcPct val="100000"/>
              </a:lnSpc>
              <a:spcBef>
                <a:spcPts val="1400"/>
              </a:spcBef>
            </a:pPr>
            <a:r>
              <a:rPr lang="en-US" sz="2200" dirty="0">
                <a:solidFill>
                  <a:schemeClr val="accent3">
                    <a:lumMod val="25000"/>
                  </a:schemeClr>
                </a:solidFill>
                <a:latin typeface="Abadi" panose="020B0604020104020204" pitchFamily="34" charset="0"/>
              </a:rPr>
              <a:t>CCAFS SLC-40 has the most launches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B5D4CD34-CE98-8D18-FB4E-9CDE87A3B7B2}"/>
              </a:ext>
            </a:extLst>
          </p:cNvPr>
          <p:cNvPicPr>
            <a:picLocks noChangeAspect="1"/>
          </p:cNvPicPr>
          <p:nvPr/>
        </p:nvPicPr>
        <p:blipFill>
          <a:blip r:embed="rId3"/>
          <a:stretch>
            <a:fillRect/>
          </a:stretch>
        </p:blipFill>
        <p:spPr>
          <a:xfrm>
            <a:off x="770011" y="1564857"/>
            <a:ext cx="10515600" cy="2052201"/>
          </a:xfrm>
          <a:prstGeom prst="rect">
            <a:avLst/>
          </a:prstGeom>
          <a:ln>
            <a:solidFill>
              <a:srgbClr val="0948CB"/>
            </a:solidFill>
          </a:ln>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503410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GTO has the lowest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No launches to orbit 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AB605AD6-BA29-8179-1894-5A327818A1E7}"/>
              </a:ext>
            </a:extLst>
          </p:cNvPr>
          <p:cNvPicPr>
            <a:picLocks noChangeAspect="1"/>
          </p:cNvPicPr>
          <p:nvPr/>
        </p:nvPicPr>
        <p:blipFill>
          <a:blip r:embed="rId3"/>
          <a:stretch>
            <a:fillRect/>
          </a:stretch>
        </p:blipFill>
        <p:spPr>
          <a:xfrm>
            <a:off x="6027810" y="1786712"/>
            <a:ext cx="5252163" cy="3583451"/>
          </a:xfrm>
          <a:prstGeom prst="rect">
            <a:avLst/>
          </a:prstGeom>
          <a:ln>
            <a:solidFill>
              <a:srgbClr val="0B49CB"/>
            </a:solidFill>
          </a:ln>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637002"/>
            <a:ext cx="1051560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LEO Orbit had success after 2 flights</a:t>
            </a:r>
          </a:p>
          <a:p>
            <a:pPr>
              <a:lnSpc>
                <a:spcPct val="100000"/>
              </a:lnSpc>
              <a:spcBef>
                <a:spcPts val="1400"/>
              </a:spcBef>
            </a:pPr>
            <a:r>
              <a:rPr lang="en-US" sz="2200" dirty="0">
                <a:solidFill>
                  <a:schemeClr val="accent3">
                    <a:lumMod val="25000"/>
                  </a:schemeClr>
                </a:solidFill>
                <a:latin typeface="Abadi" panose="020B0604020104020204" pitchFamily="34" charset="0"/>
              </a:rPr>
              <a:t>GTO also increased in success overtime, but to a much less degree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24E64C3E-E384-FE31-EF52-25E6D42F3DFA}"/>
              </a:ext>
            </a:extLst>
          </p:cNvPr>
          <p:cNvPicPr>
            <a:picLocks noChangeAspect="1"/>
          </p:cNvPicPr>
          <p:nvPr/>
        </p:nvPicPr>
        <p:blipFill>
          <a:blip r:embed="rId3"/>
          <a:stretch>
            <a:fillRect/>
          </a:stretch>
        </p:blipFill>
        <p:spPr>
          <a:xfrm>
            <a:off x="770011" y="1587757"/>
            <a:ext cx="10515600" cy="2098491"/>
          </a:xfrm>
          <a:prstGeom prst="rect">
            <a:avLst/>
          </a:prstGeom>
          <a:ln>
            <a:solidFill>
              <a:srgbClr val="0B49CB"/>
            </a:solidFill>
          </a:ln>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615623"/>
            <a:ext cx="1051560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ISS had total success with higher payloads</a:t>
            </a:r>
          </a:p>
          <a:p>
            <a:pPr>
              <a:lnSpc>
                <a:spcPct val="100000"/>
              </a:lnSpc>
              <a:spcBef>
                <a:spcPts val="1400"/>
              </a:spcBef>
            </a:pPr>
            <a:r>
              <a:rPr lang="en-US" sz="2200" dirty="0">
                <a:solidFill>
                  <a:schemeClr val="accent3">
                    <a:lumMod val="25000"/>
                  </a:schemeClr>
                </a:solidFill>
                <a:latin typeface="Abadi" panose="020B0604020104020204" pitchFamily="34" charset="0"/>
              </a:rPr>
              <a:t>GTO is undistinguishable for success and fails relative to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SSO only had success, but none with larger than 4,000kg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BD52EE9-CCDB-E02D-2B33-3CE06147402B}"/>
              </a:ext>
            </a:extLst>
          </p:cNvPr>
          <p:cNvPicPr>
            <a:picLocks noChangeAspect="1"/>
          </p:cNvPicPr>
          <p:nvPr/>
        </p:nvPicPr>
        <p:blipFill>
          <a:blip r:embed="rId3"/>
          <a:stretch>
            <a:fillRect/>
          </a:stretch>
        </p:blipFill>
        <p:spPr>
          <a:xfrm>
            <a:off x="770011" y="1530277"/>
            <a:ext cx="10515600" cy="2062943"/>
          </a:xfrm>
          <a:prstGeom prst="rect">
            <a:avLst/>
          </a:prstGeom>
          <a:ln>
            <a:solidFill>
              <a:srgbClr val="0B49CB"/>
            </a:solidFill>
          </a:ln>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500310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dramatically increased from 2013 to 2017</a:t>
            </a:r>
          </a:p>
          <a:p>
            <a:pPr>
              <a:lnSpc>
                <a:spcPct val="100000"/>
              </a:lnSpc>
              <a:spcBef>
                <a:spcPts val="1400"/>
              </a:spcBef>
            </a:pPr>
            <a:r>
              <a:rPr lang="en-US" sz="2200" dirty="0">
                <a:solidFill>
                  <a:schemeClr val="accent3">
                    <a:lumMod val="25000"/>
                  </a:schemeClr>
                </a:solidFill>
                <a:latin typeface="Abadi" panose="020B0604020104020204" pitchFamily="34" charset="0"/>
              </a:rPr>
              <a:t>From 2017 to 2020, however, success rate only increased slightly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7FF6612-A478-98D2-CE73-8ADD3A6C8505}"/>
              </a:ext>
            </a:extLst>
          </p:cNvPr>
          <p:cNvPicPr>
            <a:picLocks noChangeAspect="1"/>
          </p:cNvPicPr>
          <p:nvPr/>
        </p:nvPicPr>
        <p:blipFill>
          <a:blip r:embed="rId3"/>
          <a:stretch>
            <a:fillRect/>
          </a:stretch>
        </p:blipFill>
        <p:spPr>
          <a:xfrm>
            <a:off x="5714650" y="2007114"/>
            <a:ext cx="5745998" cy="3811588"/>
          </a:xfrm>
          <a:prstGeom prst="rect">
            <a:avLst/>
          </a:prstGeom>
          <a:ln>
            <a:solidFill>
              <a:srgbClr val="0B49CB"/>
            </a:solidFill>
          </a:ln>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8" name="Table 8">
            <a:extLst>
              <a:ext uri="{FF2B5EF4-FFF2-40B4-BE49-F238E27FC236}">
                <a16:creationId xmlns:a16="http://schemas.microsoft.com/office/drawing/2014/main" id="{24885773-CADE-7139-C1B5-374420959B3A}"/>
              </a:ext>
            </a:extLst>
          </p:cNvPr>
          <p:cNvGraphicFramePr>
            <a:graphicFrameLocks noGrp="1"/>
          </p:cNvGraphicFramePr>
          <p:nvPr>
            <p:extLst>
              <p:ext uri="{D42A27DB-BD31-4B8C-83A1-F6EECF244321}">
                <p14:modId xmlns:p14="http://schemas.microsoft.com/office/powerpoint/2010/main" val="2075978527"/>
              </p:ext>
            </p:extLst>
          </p:nvPr>
        </p:nvGraphicFramePr>
        <p:xfrm>
          <a:off x="6602278" y="2944603"/>
          <a:ext cx="4045058" cy="1854200"/>
        </p:xfrm>
        <a:graphic>
          <a:graphicData uri="http://schemas.openxmlformats.org/drawingml/2006/table">
            <a:tbl>
              <a:tblPr firstRow="1" bandRow="1">
                <a:tableStyleId>{5C22544A-7EE6-4342-B048-85BDC9FD1C3A}</a:tableStyleId>
              </a:tblPr>
              <a:tblGrid>
                <a:gridCol w="4045058">
                  <a:extLst>
                    <a:ext uri="{9D8B030D-6E8A-4147-A177-3AD203B41FA5}">
                      <a16:colId xmlns:a16="http://schemas.microsoft.com/office/drawing/2014/main" val="2317819013"/>
                    </a:ext>
                  </a:extLst>
                </a:gridCol>
              </a:tblGrid>
              <a:tr h="370840">
                <a:tc>
                  <a:txBody>
                    <a:bodyPr/>
                    <a:lstStyle/>
                    <a:p>
                      <a:pPr algn="ctr"/>
                      <a:r>
                        <a:rPr lang="en-US" dirty="0"/>
                        <a:t>Launch Site</a:t>
                      </a:r>
                    </a:p>
                  </a:txBody>
                  <a:tcPr/>
                </a:tc>
                <a:extLst>
                  <a:ext uri="{0D108BD9-81ED-4DB2-BD59-A6C34878D82A}">
                    <a16:rowId xmlns:a16="http://schemas.microsoft.com/office/drawing/2014/main" val="1456266005"/>
                  </a:ext>
                </a:extLst>
              </a:tr>
              <a:tr h="370840">
                <a:tc>
                  <a:txBody>
                    <a:bodyPr/>
                    <a:lstStyle/>
                    <a:p>
                      <a:pPr algn="ctr"/>
                      <a:r>
                        <a:rPr lang="en-US" dirty="0"/>
                        <a:t>CCAFS LC-40</a:t>
                      </a:r>
                    </a:p>
                  </a:txBody>
                  <a:tcPr/>
                </a:tc>
                <a:extLst>
                  <a:ext uri="{0D108BD9-81ED-4DB2-BD59-A6C34878D82A}">
                    <a16:rowId xmlns:a16="http://schemas.microsoft.com/office/drawing/2014/main" val="4018211260"/>
                  </a:ext>
                </a:extLst>
              </a:tr>
              <a:tr h="370840">
                <a:tc>
                  <a:txBody>
                    <a:bodyPr/>
                    <a:lstStyle/>
                    <a:p>
                      <a:pPr algn="ctr"/>
                      <a:r>
                        <a:rPr lang="en-US" dirty="0"/>
                        <a:t>CCAFS SLC-40</a:t>
                      </a:r>
                    </a:p>
                  </a:txBody>
                  <a:tcPr/>
                </a:tc>
                <a:extLst>
                  <a:ext uri="{0D108BD9-81ED-4DB2-BD59-A6C34878D82A}">
                    <a16:rowId xmlns:a16="http://schemas.microsoft.com/office/drawing/2014/main" val="1333766858"/>
                  </a:ext>
                </a:extLst>
              </a:tr>
              <a:tr h="370840">
                <a:tc>
                  <a:txBody>
                    <a:bodyPr/>
                    <a:lstStyle/>
                    <a:p>
                      <a:pPr algn="ctr"/>
                      <a:r>
                        <a:rPr lang="en-US" dirty="0"/>
                        <a:t>KSC LC-39A</a:t>
                      </a:r>
                    </a:p>
                  </a:txBody>
                  <a:tcPr/>
                </a:tc>
                <a:extLst>
                  <a:ext uri="{0D108BD9-81ED-4DB2-BD59-A6C34878D82A}">
                    <a16:rowId xmlns:a16="http://schemas.microsoft.com/office/drawing/2014/main" val="323640107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VAFB SLC-4E</a:t>
                      </a:r>
                    </a:p>
                  </a:txBody>
                  <a:tcPr/>
                </a:tc>
                <a:extLst>
                  <a:ext uri="{0D108BD9-81ED-4DB2-BD59-A6C34878D82A}">
                    <a16:rowId xmlns:a16="http://schemas.microsoft.com/office/drawing/2014/main" val="14609015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Five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endParaRPr lang="en-US" dirty="0">
              <a:solidFill>
                <a:srgbClr val="0B49CB"/>
              </a:solidFill>
              <a:latin typeface="Abadi"/>
            </a:endParaRPr>
          </a:p>
        </p:txBody>
      </p:sp>
      <p:pic>
        <p:nvPicPr>
          <p:cNvPr id="8" name="Picture 7">
            <a:extLst>
              <a:ext uri="{FF2B5EF4-FFF2-40B4-BE49-F238E27FC236}">
                <a16:creationId xmlns:a16="http://schemas.microsoft.com/office/drawing/2014/main" id="{142D6C03-DDDA-A65E-1A81-6640F3FE1328}"/>
              </a:ext>
            </a:extLst>
          </p:cNvPr>
          <p:cNvPicPr>
            <a:picLocks noChangeAspect="1"/>
          </p:cNvPicPr>
          <p:nvPr/>
        </p:nvPicPr>
        <p:blipFill>
          <a:blip r:embed="rId3"/>
          <a:stretch>
            <a:fillRect/>
          </a:stretch>
        </p:blipFill>
        <p:spPr>
          <a:xfrm>
            <a:off x="1020640" y="2240177"/>
            <a:ext cx="10150720" cy="2377646"/>
          </a:xfrm>
          <a:prstGeom prst="rect">
            <a:avLst/>
          </a:prstGeom>
          <a:ln>
            <a:solidFill>
              <a:srgbClr val="0B49CB"/>
            </a:solidFill>
          </a:ln>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2529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45,596kg</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as sum from SPACEX where customer like 'NASA (CRS)'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3194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2,534kg</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a:t>
            </a:r>
            <a:r>
              <a:rPr lang="en-US" sz="1800" dirty="0" err="1">
                <a:solidFill>
                  <a:schemeClr val="accent3">
                    <a:lumMod val="25000"/>
                  </a:schemeClr>
                </a:solidFill>
                <a:latin typeface="Abadi" panose="020B0604020104020204" pitchFamily="34" charset="0"/>
              </a:rPr>
              <a:t>payload_mass_kg</a:t>
            </a:r>
            <a:r>
              <a:rPr lang="en-US" sz="1800" dirty="0">
                <a:solidFill>
                  <a:schemeClr val="accent3">
                    <a:lumMod val="25000"/>
                  </a:schemeClr>
                </a:solidFill>
                <a:latin typeface="Abadi" panose="020B0604020104020204" pitchFamily="34" charset="0"/>
              </a:rPr>
              <a:t>_) as Average from SPACEX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like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69046" y="1552857"/>
            <a:ext cx="11178668" cy="4472716"/>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gathering from public SpaceX API and Wiki pages</a:t>
            </a:r>
          </a:p>
          <a:p>
            <a:pPr lvl="1">
              <a:lnSpc>
                <a:spcPct val="100000"/>
              </a:lnSpc>
              <a:spcBef>
                <a:spcPts val="1400"/>
              </a:spcBef>
            </a:pPr>
            <a:r>
              <a:rPr lang="en-US" sz="1800" dirty="0">
                <a:solidFill>
                  <a:schemeClr val="accent3">
                    <a:lumMod val="25000"/>
                  </a:schemeClr>
                </a:solidFill>
                <a:latin typeface="Abadi" panose="020B0604020104020204" pitchFamily="34" charset="0"/>
              </a:rPr>
              <a:t>Explored data with visualization techniques including dashboard generation and folium maps</a:t>
            </a:r>
          </a:p>
          <a:p>
            <a:pPr lvl="1">
              <a:lnSpc>
                <a:spcPct val="100000"/>
              </a:lnSpc>
              <a:spcBef>
                <a:spcPts val="1400"/>
              </a:spcBef>
            </a:pPr>
            <a:r>
              <a:rPr lang="en-US" sz="1800" dirty="0">
                <a:solidFill>
                  <a:schemeClr val="accent3">
                    <a:lumMod val="25000"/>
                  </a:schemeClr>
                </a:solidFill>
                <a:latin typeface="Abadi" panose="020B0604020104020204" pitchFamily="34" charset="0"/>
              </a:rPr>
              <a:t>Classified successful landings</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data for best parameters for machine learning models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Generated four machine learning models with an approximate accuracy of 83%</a:t>
            </a:r>
          </a:p>
          <a:p>
            <a:pPr marL="1257300" lvl="2"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Logistic Regression</a:t>
            </a:r>
          </a:p>
          <a:p>
            <a:pPr marL="1257300" lvl="2"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Support Vector</a:t>
            </a:r>
          </a:p>
          <a:p>
            <a:pPr marL="1257300" lvl="2"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Decision Tree</a:t>
            </a:r>
          </a:p>
          <a:p>
            <a:pPr marL="1257300" lvl="2"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K-Nearest Neighbors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endParaRPr lang="en-US"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panose="020B0604020104020204" pitchFamily="34" charset="0"/>
              </a:rPr>
              <a:t>June 4, 2010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min(date) as Date from SPACEX where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like 'Success'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a:t>
            </a:r>
          </a:p>
          <a:p>
            <a:pPr lvl="1">
              <a:lnSpc>
                <a:spcPct val="100000"/>
              </a:lnSpc>
              <a:spcBef>
                <a:spcPts val="1400"/>
              </a:spcBef>
            </a:pPr>
            <a:r>
              <a:rPr lang="en-US" sz="1800" dirty="0">
                <a:solidFill>
                  <a:schemeClr val="accent3">
                    <a:lumMod val="25000"/>
                  </a:schemeClr>
                </a:solidFill>
                <a:latin typeface="Abadi"/>
              </a:rPr>
              <a:t>successfully landed </a:t>
            </a:r>
          </a:p>
          <a:p>
            <a:pPr lvl="1">
              <a:lnSpc>
                <a:spcPct val="100000"/>
              </a:lnSpc>
              <a:spcBef>
                <a:spcPts val="1400"/>
              </a:spcBef>
            </a:pPr>
            <a:r>
              <a:rPr lang="en-US" sz="1800" dirty="0">
                <a:solidFill>
                  <a:schemeClr val="accent3">
                    <a:lumMod val="25000"/>
                  </a:schemeClr>
                </a:solidFill>
                <a:latin typeface="Abadi"/>
              </a:rPr>
              <a:t>on drone ship and </a:t>
            </a:r>
          </a:p>
          <a:p>
            <a:pPr lvl="1">
              <a:lnSpc>
                <a:spcPct val="100000"/>
              </a:lnSpc>
              <a:spcBef>
                <a:spcPts val="1400"/>
              </a:spcBef>
            </a:pPr>
            <a:r>
              <a:rPr lang="en-US" sz="1800" dirty="0">
                <a:solidFill>
                  <a:schemeClr val="accent3">
                    <a:lumMod val="25000"/>
                  </a:schemeClr>
                </a:solidFill>
                <a:latin typeface="Abadi"/>
              </a:rPr>
              <a:t>had payload mass greater than 4000 </a:t>
            </a:r>
          </a:p>
          <a:p>
            <a:pPr lvl="1">
              <a:lnSpc>
                <a:spcPct val="100000"/>
              </a:lnSpc>
              <a:spcBef>
                <a:spcPts val="1400"/>
              </a:spcBef>
            </a:pPr>
            <a:r>
              <a:rPr lang="en-US" sz="1800" dirty="0">
                <a:solidFill>
                  <a:schemeClr val="accent3">
                    <a:lumMod val="25000"/>
                  </a:schemeClr>
                </a:solidFill>
                <a:latin typeface="Abadi"/>
              </a:rPr>
              <a:t>but less than 6000</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 where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like 'Success') AND (</a:t>
            </a:r>
            <a:r>
              <a:rPr lang="en-US" sz="1800" dirty="0" err="1">
                <a:solidFill>
                  <a:schemeClr val="accent3">
                    <a:lumMod val="25000"/>
                  </a:schemeClr>
                </a:solidFill>
                <a:latin typeface="Abadi" panose="020B0604020104020204" pitchFamily="34" charset="0"/>
              </a:rPr>
              <a:t>payload_mass_kg</a:t>
            </a:r>
            <a:r>
              <a:rPr lang="en-US" sz="1800" dirty="0">
                <a:solidFill>
                  <a:schemeClr val="accent3">
                    <a:lumMod val="25000"/>
                  </a:schemeClr>
                </a:solidFill>
                <a:latin typeface="Abadi" panose="020B0604020104020204" pitchFamily="34" charset="0"/>
              </a:rPr>
              <a:t>_ BETWEEN 4000 AND 6000) AND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like 'Success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F8507AA-5844-90B6-CD51-FA3A18EEDC05}"/>
              </a:ext>
            </a:extLst>
          </p:cNvPr>
          <p:cNvPicPr>
            <a:picLocks noChangeAspect="1"/>
          </p:cNvPicPr>
          <p:nvPr/>
        </p:nvPicPr>
        <p:blipFill>
          <a:blip r:embed="rId3"/>
          <a:stretch>
            <a:fillRect/>
          </a:stretch>
        </p:blipFill>
        <p:spPr>
          <a:xfrm>
            <a:off x="7542141" y="2038771"/>
            <a:ext cx="1586361" cy="2021142"/>
          </a:xfrm>
          <a:prstGeom prst="rect">
            <a:avLst/>
          </a:prstGeom>
          <a:ln>
            <a:solidFill>
              <a:srgbClr val="0B49CB"/>
            </a:solidFill>
          </a:ln>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count(*) as Count FROM SPACEX GROUP by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ORDER BY </a:t>
            </a:r>
            <a:r>
              <a:rPr lang="en-US" sz="1800" dirty="0" err="1">
                <a:solidFill>
                  <a:schemeClr val="accent3">
                    <a:lumMod val="25000"/>
                  </a:schemeClr>
                </a:solidFill>
                <a:latin typeface="Abadi" panose="020B0604020104020204" pitchFamily="34" charset="0"/>
              </a:rPr>
              <a:t>mission_outcome</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D15CEDF-71FA-0C4D-E076-81F54BA7E0E1}"/>
              </a:ext>
            </a:extLst>
          </p:cNvPr>
          <p:cNvPicPr>
            <a:picLocks noChangeAspect="1"/>
          </p:cNvPicPr>
          <p:nvPr/>
        </p:nvPicPr>
        <p:blipFill>
          <a:blip r:embed="rId3"/>
          <a:stretch>
            <a:fillRect/>
          </a:stretch>
        </p:blipFill>
        <p:spPr>
          <a:xfrm>
            <a:off x="3941783" y="3154959"/>
            <a:ext cx="4172056" cy="1905238"/>
          </a:xfrm>
          <a:prstGeom prst="rect">
            <a:avLst/>
          </a:prstGeom>
          <a:ln>
            <a:solidFill>
              <a:srgbClr val="0B49CB"/>
            </a:solidFill>
          </a:ln>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versions which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 where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_=(select max(</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SPACEX)</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2CC9E98-DF06-CB43-DFBC-0E2A3EE67D72}"/>
              </a:ext>
            </a:extLst>
          </p:cNvPr>
          <p:cNvPicPr>
            <a:picLocks noChangeAspect="1"/>
          </p:cNvPicPr>
          <p:nvPr/>
        </p:nvPicPr>
        <p:blipFill>
          <a:blip r:embed="rId3"/>
          <a:stretch>
            <a:fillRect/>
          </a:stretch>
        </p:blipFill>
        <p:spPr>
          <a:xfrm>
            <a:off x="8765991" y="1629621"/>
            <a:ext cx="1355824" cy="4601586"/>
          </a:xfrm>
          <a:prstGeom prst="rect">
            <a:avLst/>
          </a:prstGeom>
          <a:ln>
            <a:solidFill>
              <a:srgbClr val="0B49CB"/>
            </a:solidFill>
          </a:ln>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in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MONTHNAME(DATE) as Month,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from SPACEX where DATE like '2015%' AND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like 'Failure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64F74E1-91AE-9878-BA0E-4C19790D6542}"/>
              </a:ext>
            </a:extLst>
          </p:cNvPr>
          <p:cNvPicPr>
            <a:picLocks noChangeAspect="1"/>
          </p:cNvPicPr>
          <p:nvPr/>
        </p:nvPicPr>
        <p:blipFill>
          <a:blip r:embed="rId3"/>
          <a:stretch>
            <a:fillRect/>
          </a:stretch>
        </p:blipFill>
        <p:spPr>
          <a:xfrm>
            <a:off x="5179000" y="2497777"/>
            <a:ext cx="6290960" cy="1423294"/>
          </a:xfrm>
          <a:prstGeom prst="rect">
            <a:avLst/>
          </a:prstGeom>
          <a:ln>
            <a:solidFill>
              <a:srgbClr val="0B49CB"/>
            </a:solidFill>
          </a:ln>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02704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Landing outcomes between June 4, 2010, and March 20, 2017, ranked in descending order</a:t>
            </a:r>
          </a:p>
          <a:p>
            <a:pPr>
              <a:lnSpc>
                <a:spcPct val="100000"/>
              </a:lnSpc>
              <a:spcBef>
                <a:spcPts val="1400"/>
              </a:spcBef>
            </a:pP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count(*) as count from SPACEX where Date &gt;= '2010-06-04' AND Date &lt;= '2017-03-20' GROUP by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ORDER BY count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FDA9CB1-DA17-5244-005C-41BE69AB3936}"/>
              </a:ext>
            </a:extLst>
          </p:cNvPr>
          <p:cNvPicPr>
            <a:picLocks noChangeAspect="1"/>
          </p:cNvPicPr>
          <p:nvPr/>
        </p:nvPicPr>
        <p:blipFill>
          <a:blip r:embed="rId3"/>
          <a:stretch>
            <a:fillRect/>
          </a:stretch>
        </p:blipFill>
        <p:spPr>
          <a:xfrm>
            <a:off x="7797052" y="1798503"/>
            <a:ext cx="3100249" cy="4044358"/>
          </a:xfrm>
          <a:prstGeom prst="rect">
            <a:avLst/>
          </a:prstGeom>
          <a:ln>
            <a:solidFill>
              <a:srgbClr val="0B49CB"/>
            </a:solidFill>
          </a:ln>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842084"/>
            <a:ext cx="9745589" cy="493903"/>
          </a:xfrm>
          <a:prstGeom prst="rect">
            <a:avLst/>
          </a:prstGeom>
        </p:spPr>
        <p:txBody>
          <a:bodyPr lIns="91440" tIns="45720" rIns="91440" bIns="45720" anchor="t">
            <a:normAutofit/>
          </a:bodyPr>
          <a:lstStyle/>
          <a:p>
            <a:pPr>
              <a:lnSpc>
                <a:spcPct val="100000"/>
              </a:lnSpc>
              <a:spcBef>
                <a:spcPts val="1400"/>
              </a:spcBef>
            </a:pPr>
            <a:r>
              <a:rPr lang="en-US" sz="2200" dirty="0">
                <a:solidFill>
                  <a:srgbClr val="0B49CB"/>
                </a:solidFill>
                <a:latin typeface="Abadi"/>
              </a:rPr>
              <a:t>All Launch Sites are near a coastline</a:t>
            </a:r>
            <a:endParaRPr lang="en-US" dirty="0">
              <a:solidFill>
                <a:srgbClr val="0B49CB"/>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 Markers</a:t>
            </a:r>
          </a:p>
        </p:txBody>
      </p:sp>
      <p:pic>
        <p:nvPicPr>
          <p:cNvPr id="6" name="Picture 5">
            <a:extLst>
              <a:ext uri="{FF2B5EF4-FFF2-40B4-BE49-F238E27FC236}">
                <a16:creationId xmlns:a16="http://schemas.microsoft.com/office/drawing/2014/main" id="{1CFC3BF8-636C-7431-3E70-8F612340581B}"/>
              </a:ext>
            </a:extLst>
          </p:cNvPr>
          <p:cNvPicPr>
            <a:picLocks noChangeAspect="1"/>
          </p:cNvPicPr>
          <p:nvPr/>
        </p:nvPicPr>
        <p:blipFill>
          <a:blip r:embed="rId3"/>
          <a:stretch>
            <a:fillRect/>
          </a:stretch>
        </p:blipFill>
        <p:spPr>
          <a:xfrm>
            <a:off x="770011" y="1505638"/>
            <a:ext cx="10886536" cy="4171262"/>
          </a:xfrm>
          <a:prstGeom prst="rect">
            <a:avLst/>
          </a:prstGeom>
          <a:ln>
            <a:solidFill>
              <a:srgbClr val="0B49CB"/>
            </a:solidFill>
          </a:ln>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Markers to Marker Cluster for each Launch</a:t>
            </a:r>
          </a:p>
        </p:txBody>
      </p:sp>
      <p:pic>
        <p:nvPicPr>
          <p:cNvPr id="4" name="Picture 3">
            <a:extLst>
              <a:ext uri="{FF2B5EF4-FFF2-40B4-BE49-F238E27FC236}">
                <a16:creationId xmlns:a16="http://schemas.microsoft.com/office/drawing/2014/main" id="{07020C34-8BAE-0798-0E32-E6007523CD1B}"/>
              </a:ext>
            </a:extLst>
          </p:cNvPr>
          <p:cNvPicPr>
            <a:picLocks noChangeAspect="1"/>
          </p:cNvPicPr>
          <p:nvPr/>
        </p:nvPicPr>
        <p:blipFill>
          <a:blip r:embed="rId3"/>
          <a:stretch>
            <a:fillRect/>
          </a:stretch>
        </p:blipFill>
        <p:spPr>
          <a:xfrm>
            <a:off x="829272" y="1484968"/>
            <a:ext cx="10592718" cy="3429297"/>
          </a:xfrm>
          <a:prstGeom prst="rect">
            <a:avLst/>
          </a:prstGeom>
          <a:ln>
            <a:solidFill>
              <a:srgbClr val="0B49CB"/>
            </a:solidFill>
          </a:ln>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dirty="0">
                <a:solidFill>
                  <a:srgbClr val="0B49CB"/>
                </a:solidFill>
                <a:latin typeface="Abadi"/>
              </a:rPr>
              <a:t>Distance between</a:t>
            </a:r>
          </a:p>
          <a:p>
            <a:pPr lvl="1">
              <a:lnSpc>
                <a:spcPct val="100000"/>
              </a:lnSpc>
              <a:spcBef>
                <a:spcPts val="1400"/>
              </a:spcBef>
            </a:pPr>
            <a:r>
              <a:rPr lang="en-US" dirty="0">
                <a:solidFill>
                  <a:srgbClr val="0B49CB"/>
                </a:solidFill>
                <a:latin typeface="Abadi"/>
              </a:rPr>
              <a:t>KSC LC-39A and</a:t>
            </a:r>
          </a:p>
          <a:p>
            <a:pPr lvl="1">
              <a:lnSpc>
                <a:spcPct val="100000"/>
              </a:lnSpc>
              <a:spcBef>
                <a:spcPts val="1400"/>
              </a:spcBef>
            </a:pPr>
            <a:r>
              <a:rPr lang="en-US" dirty="0">
                <a:solidFill>
                  <a:srgbClr val="0B49CB"/>
                </a:solidFill>
                <a:latin typeface="Abadi"/>
              </a:rPr>
              <a:t>Nearest Railway</a:t>
            </a:r>
          </a:p>
          <a:p>
            <a:pPr lvl="1">
              <a:lnSpc>
                <a:spcPct val="100000"/>
              </a:lnSpc>
              <a:spcBef>
                <a:spcPts val="1400"/>
              </a:spcBef>
            </a:pPr>
            <a:r>
              <a:rPr lang="en-US" dirty="0">
                <a:solidFill>
                  <a:srgbClr val="0B49CB"/>
                </a:solidFill>
                <a:latin typeface="Abadi"/>
              </a:rPr>
              <a:t>7.43km</a:t>
            </a:r>
          </a:p>
          <a:p>
            <a:pPr>
              <a:lnSpc>
                <a:spcPct val="100000"/>
              </a:lnSpc>
              <a:spcBef>
                <a:spcPts val="1400"/>
              </a:spcBef>
            </a:pPr>
            <a:endParaRPr lang="en-US" sz="2200" dirty="0">
              <a:solidFill>
                <a:srgbClr val="0B49CB"/>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to Nearest Railway</a:t>
            </a:r>
          </a:p>
        </p:txBody>
      </p:sp>
      <p:pic>
        <p:nvPicPr>
          <p:cNvPr id="2" name="Picture 1">
            <a:extLst>
              <a:ext uri="{FF2B5EF4-FFF2-40B4-BE49-F238E27FC236}">
                <a16:creationId xmlns:a16="http://schemas.microsoft.com/office/drawing/2014/main" id="{030D87D6-CC40-73C5-CC89-60C43A6AE5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1086" y="1603603"/>
            <a:ext cx="6274525" cy="2339488"/>
          </a:xfrm>
          <a:prstGeom prst="rect">
            <a:avLst/>
          </a:prstGeom>
          <a:ln>
            <a:solidFill>
              <a:srgbClr val="0B49CB"/>
            </a:solidFill>
          </a:ln>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83030" y="1264107"/>
            <a:ext cx="4495799" cy="52999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b="1" dirty="0">
                <a:solidFill>
                  <a:schemeClr val="tx1"/>
                </a:solidFill>
                <a:latin typeface="Abadi" panose="020B0604020104020204" pitchFamily="34" charset="0"/>
              </a:rPr>
              <a:t>Project background and context</a:t>
            </a:r>
          </a:p>
          <a:p>
            <a:pPr>
              <a:buFont typeface="Arial" panose="020B0604020202020204" pitchFamily="34" charset="0"/>
              <a:buChar char="•"/>
            </a:pPr>
            <a:r>
              <a:rPr lang="en-US" sz="1600" dirty="0">
                <a:solidFill>
                  <a:schemeClr val="tx1"/>
                </a:solidFill>
                <a:latin typeface="Abadi" panose="020B0604020104020204" pitchFamily="34" charset="0"/>
              </a:rPr>
              <a:t>The commercial space age is here, companies are making space travel affordable for everyone and perhaps the most successful is SpaceX. </a:t>
            </a:r>
          </a:p>
          <a:p>
            <a:pPr>
              <a:buFont typeface="Arial" panose="020B0604020202020204" pitchFamily="34" charset="0"/>
              <a:buChar char="•"/>
            </a:pPr>
            <a:r>
              <a:rPr lang="en-US" sz="1600" dirty="0">
                <a:solidFill>
                  <a:schemeClr val="tx1"/>
                </a:solidFill>
                <a:latin typeface="Abadi" panose="020B0604020104020204" pitchFamily="34" charset="0"/>
              </a:rPr>
              <a:t>One reason for SpaceX’s success is their rocket launches are relatively inexpensive.  SpaceX advertises Falcon9 rocket launches at a cost of $62 million where others cost upwards of $165 million and much of the savings is because SpaceX can reuse the first stage with a successful landing. </a:t>
            </a:r>
          </a:p>
          <a:p>
            <a:pPr>
              <a:buFont typeface="Arial" panose="020B0604020202020204" pitchFamily="34" charset="0"/>
              <a:buChar char="•"/>
            </a:pPr>
            <a:r>
              <a:rPr lang="en-US" sz="1600" dirty="0">
                <a:solidFill>
                  <a:schemeClr val="tx1"/>
                </a:solidFill>
                <a:latin typeface="Abadi" panose="020B0604020104020204" pitchFamily="34" charset="0"/>
              </a:rPr>
              <a:t>Therefore, if we can determine whether the first stage will land, we can determine the cost of a launch. </a:t>
            </a:r>
          </a:p>
          <a:p>
            <a:pPr marL="0" indent="0">
              <a:spcBef>
                <a:spcPts val="1400"/>
              </a:spcBef>
              <a:buNone/>
            </a:pPr>
            <a:r>
              <a:rPr lang="en-US" sz="1600" b="1" dirty="0">
                <a:solidFill>
                  <a:schemeClr val="tx1"/>
                </a:solidFill>
                <a:latin typeface="Abadi" panose="020B0604020104020204" pitchFamily="34" charset="0"/>
              </a:rPr>
              <a:t>Problem</a:t>
            </a:r>
          </a:p>
          <a:p>
            <a:pPr>
              <a:buFont typeface="Arial" panose="020B0604020202020204" pitchFamily="34" charset="0"/>
              <a:buChar char="•"/>
            </a:pPr>
            <a:r>
              <a:rPr lang="en-US" sz="1600" dirty="0">
                <a:solidFill>
                  <a:schemeClr val="tx1"/>
                </a:solidFill>
                <a:latin typeface="Abadi" panose="020B0604020104020204" pitchFamily="34" charset="0"/>
              </a:rPr>
              <a:t>Space Y would like to compete with SpaceX and our role is to determine the price of each launch. </a:t>
            </a:r>
          </a:p>
        </p:txBody>
      </p:sp>
      <p:pic>
        <p:nvPicPr>
          <p:cNvPr id="3" name="Picture 2" descr="A rocket launching with flames and smoke&#10;&#10;Description automatically generated with low confidence">
            <a:extLst>
              <a:ext uri="{FF2B5EF4-FFF2-40B4-BE49-F238E27FC236}">
                <a16:creationId xmlns:a16="http://schemas.microsoft.com/office/drawing/2014/main" id="{DCD6EEE9-F24A-F120-4D74-5C93862ABBF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7134"/>
          <a:stretch/>
        </p:blipFill>
        <p:spPr>
          <a:xfrm>
            <a:off x="5010386" y="10"/>
            <a:ext cx="7181613" cy="6857990"/>
          </a:xfrm>
          <a:prstGeom prst="rect">
            <a:avLst/>
          </a:prstGeom>
          <a:effectLst/>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200102" y="6356350"/>
            <a:ext cx="1153697"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
        <p:nvSpPr>
          <p:cNvPr id="6" name="Title 1">
            <a:extLst>
              <a:ext uri="{FF2B5EF4-FFF2-40B4-BE49-F238E27FC236}">
                <a16:creationId xmlns:a16="http://schemas.microsoft.com/office/drawing/2014/main" id="{29CEB1A2-F8C0-68E0-C889-EDE04A37DBC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has the most successful launches</a:t>
            </a:r>
          </a:p>
          <a:p>
            <a:pPr>
              <a:lnSpc>
                <a:spcPct val="100000"/>
              </a:lnSpc>
              <a:spcBef>
                <a:spcPts val="1400"/>
              </a:spcBef>
            </a:pPr>
            <a:r>
              <a:rPr lang="en-US" sz="2200" dirty="0">
                <a:solidFill>
                  <a:schemeClr val="accent3">
                    <a:lumMod val="25000"/>
                  </a:schemeClr>
                </a:solidFill>
                <a:latin typeface="Abadi"/>
              </a:rPr>
              <a:t>While CCAFS SLC-40 has the least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Launch Site</a:t>
            </a:r>
          </a:p>
        </p:txBody>
      </p:sp>
      <p:pic>
        <p:nvPicPr>
          <p:cNvPr id="4" name="Picture 3">
            <a:extLst>
              <a:ext uri="{FF2B5EF4-FFF2-40B4-BE49-F238E27FC236}">
                <a16:creationId xmlns:a16="http://schemas.microsoft.com/office/drawing/2014/main" id="{B48A6EA1-9448-AEF3-B9C6-B9AAD82D4D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608" y="1512544"/>
            <a:ext cx="11308080" cy="2055203"/>
          </a:xfrm>
          <a:prstGeom prst="rect">
            <a:avLst/>
          </a:prstGeom>
          <a:ln>
            <a:solidFill>
              <a:srgbClr val="0B49CB"/>
            </a:solidFill>
          </a:ln>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CCAFS SLC-40</a:t>
            </a:r>
          </a:p>
        </p:txBody>
      </p:sp>
      <p:pic>
        <p:nvPicPr>
          <p:cNvPr id="4" name="Picture 3">
            <a:extLst>
              <a:ext uri="{FF2B5EF4-FFF2-40B4-BE49-F238E27FC236}">
                <a16:creationId xmlns:a16="http://schemas.microsoft.com/office/drawing/2014/main" id="{435D1EA5-4AF2-77D4-7F34-28A89BE66B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536" y="1428432"/>
            <a:ext cx="11765280" cy="2239387"/>
          </a:xfrm>
          <a:prstGeom prst="rect">
            <a:avLst/>
          </a:prstGeom>
          <a:ln>
            <a:solidFill>
              <a:srgbClr val="0B49CB"/>
            </a:solidFill>
          </a:ln>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Picture 3">
            <a:extLst>
              <a:ext uri="{FF2B5EF4-FFF2-40B4-BE49-F238E27FC236}">
                <a16:creationId xmlns:a16="http://schemas.microsoft.com/office/drawing/2014/main" id="{AFC7CAD4-FE48-7B85-14A1-2BC5A90ED4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10" y="1662499"/>
            <a:ext cx="10687961" cy="2215682"/>
          </a:xfrm>
          <a:prstGeom prst="rect">
            <a:avLst/>
          </a:prstGeom>
          <a:ln>
            <a:solidFill>
              <a:srgbClr val="0B49CB"/>
            </a:solidFill>
          </a:ln>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9643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Bar Chart for model accuracy of all built classification models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 has the highest accuracy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11" name="Object 10">
            <a:extLst>
              <a:ext uri="{FF2B5EF4-FFF2-40B4-BE49-F238E27FC236}">
                <a16:creationId xmlns:a16="http://schemas.microsoft.com/office/drawing/2014/main" id="{A1D5E705-27AD-3431-8290-C2EA04DB8361}"/>
              </a:ext>
            </a:extLst>
          </p:cNvPr>
          <p:cNvGraphicFramePr>
            <a:graphicFrameLocks noChangeAspect="1"/>
          </p:cNvGraphicFramePr>
          <p:nvPr>
            <p:extLst>
              <p:ext uri="{D42A27DB-BD31-4B8C-83A1-F6EECF244321}">
                <p14:modId xmlns:p14="http://schemas.microsoft.com/office/powerpoint/2010/main" val="2110466567"/>
              </p:ext>
            </p:extLst>
          </p:nvPr>
        </p:nvGraphicFramePr>
        <p:xfrm>
          <a:off x="5681853" y="1806194"/>
          <a:ext cx="6065837" cy="3260725"/>
        </p:xfrm>
        <a:graphic>
          <a:graphicData uri="http://schemas.openxmlformats.org/presentationml/2006/ole">
            <mc:AlternateContent xmlns:mc="http://schemas.openxmlformats.org/markup-compatibility/2006">
              <mc:Choice xmlns:v="urn:schemas-microsoft-com:vml" Requires="v">
                <p:oleObj name="Bitmap Image" r:id="rId3" imgW="6065640" imgH="3261240" progId="PBrush">
                  <p:embed/>
                </p:oleObj>
              </mc:Choice>
              <mc:Fallback>
                <p:oleObj name="Bitmap Image" r:id="rId3" imgW="6065640" imgH="3261240" progId="PBrush">
                  <p:embed/>
                  <p:pic>
                    <p:nvPicPr>
                      <p:cNvPr id="0" name=""/>
                      <p:cNvPicPr/>
                      <p:nvPr/>
                    </p:nvPicPr>
                    <p:blipFill>
                      <a:blip r:embed="rId4"/>
                      <a:stretch>
                        <a:fillRect/>
                      </a:stretch>
                    </p:blipFill>
                    <p:spPr>
                      <a:xfrm>
                        <a:off x="5681853" y="1806194"/>
                        <a:ext cx="6065837" cy="3260725"/>
                      </a:xfrm>
                      <a:prstGeom prst="rect">
                        <a:avLst/>
                      </a:prstGeom>
                    </p:spPr>
                  </p:pic>
                </p:oleObj>
              </mc:Fallback>
            </mc:AlternateContent>
          </a:graphicData>
        </a:graphic>
      </p:graphicFrame>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04531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Decision Tree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12 True Negatives and 3 True Positives</a:t>
            </a:r>
          </a:p>
          <a:p>
            <a:pPr lvl="2">
              <a:lnSpc>
                <a:spcPct val="100000"/>
              </a:lnSpc>
              <a:spcBef>
                <a:spcPts val="1400"/>
              </a:spcBef>
            </a:pPr>
            <a:r>
              <a:rPr lang="en-US" sz="1400" dirty="0">
                <a:solidFill>
                  <a:schemeClr val="accent3">
                    <a:lumMod val="25000"/>
                  </a:schemeClr>
                </a:solidFill>
                <a:latin typeface="Abadi" panose="020B0604020104020204" pitchFamily="34" charset="0"/>
              </a:rPr>
              <a:t>Vs.</a:t>
            </a:r>
          </a:p>
          <a:p>
            <a:pPr lvl="1">
              <a:lnSpc>
                <a:spcPct val="100000"/>
              </a:lnSpc>
              <a:spcBef>
                <a:spcPts val="1400"/>
              </a:spcBef>
            </a:pPr>
            <a:r>
              <a:rPr lang="en-US" sz="1800" dirty="0">
                <a:solidFill>
                  <a:schemeClr val="accent3">
                    <a:lumMod val="25000"/>
                  </a:schemeClr>
                </a:solidFill>
                <a:latin typeface="Abadi" panose="020B0604020104020204" pitchFamily="34" charset="0"/>
              </a:rPr>
              <a:t>0 False Negatives and 3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F29E7153-8E8C-BAD8-B01A-22BC0069C09E}"/>
              </a:ext>
            </a:extLst>
          </p:cNvPr>
          <p:cNvPicPr>
            <a:picLocks noChangeAspect="1"/>
          </p:cNvPicPr>
          <p:nvPr/>
        </p:nvPicPr>
        <p:blipFill>
          <a:blip r:embed="rId3"/>
          <a:stretch>
            <a:fillRect/>
          </a:stretch>
        </p:blipFill>
        <p:spPr>
          <a:xfrm>
            <a:off x="7135063" y="1835258"/>
            <a:ext cx="4014521" cy="3442756"/>
          </a:xfrm>
          <a:prstGeom prst="rect">
            <a:avLst/>
          </a:prstGeom>
          <a:ln>
            <a:solidFill>
              <a:srgbClr val="0B49CB"/>
            </a:solidFill>
          </a:ln>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26571" y="1580808"/>
            <a:ext cx="114300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pPr lvl="1"/>
            <a:r>
              <a:rPr lang="en-US" sz="7600" dirty="0">
                <a:solidFill>
                  <a:schemeClr val="tx1">
                    <a:lumMod val="50000"/>
                    <a:lumOff val="50000"/>
                  </a:schemeClr>
                </a:solidFill>
                <a:latin typeface="Abadi" panose="020B0604020104020204" pitchFamily="34" charset="0"/>
              </a:rPr>
              <a:t>Data was gathered from the SpaceX REST API with data about launches, including information about the rocket used, payload delivered, launch specifications, landing specifications, and landing outcome.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Performed Exploratory Data Analysis (EDA) to find patterns and determine the labels for training supervised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r>
              <a:rPr lang="en-US" sz="7600" dirty="0">
                <a:solidFill>
                  <a:schemeClr val="tx1">
                    <a:lumMod val="50000"/>
                    <a:lumOff val="50000"/>
                  </a:schemeClr>
                </a:solidFill>
                <a:latin typeface="Abadi" panose="020B0604020104020204" pitchFamily="34" charset="0"/>
              </a:rPr>
              <a:t>Preprocessed to standardize the data and split it into training and testing data.  Trained the model and performed Grid Search, yielding the hyperparameters for best  performance.  Determined the model with the best accuracy using the training data.  Tested with Logistic Regression, Support Vector machines, Decision Tree Classifier, and K-nearest neighbors and output the confusion matrix</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23283" y="5938350"/>
            <a:ext cx="11545434" cy="761999"/>
          </a:xfrm>
          <a:prstGeom prst="rect">
            <a:avLst/>
          </a:prstGeom>
        </p:spPr>
        <p:txBody>
          <a:bodyPr vert="horz" lIns="91440" tIns="45720" rIns="91440" bIns="45720" rtlCol="0" anchor="b">
            <a:normAutofit/>
          </a:bodyPr>
          <a:lstStyle/>
          <a:p>
            <a:pPr marL="0" indent="0">
              <a:lnSpc>
                <a:spcPct val="100000"/>
              </a:lnSpc>
              <a:spcBef>
                <a:spcPts val="1400"/>
              </a:spcBef>
              <a:buNone/>
            </a:pPr>
            <a:r>
              <a:rPr lang="en-US" sz="1600" dirty="0" err="1">
                <a:latin typeface="Abadi" panose="020B0604020104020204" pitchFamily="34" charset="0"/>
                <a:hlinkClick r:id="rId3"/>
              </a:rPr>
              <a:t>Github</a:t>
            </a:r>
            <a:r>
              <a:rPr lang="en-US" sz="1600" dirty="0">
                <a:latin typeface="Abadi" panose="020B0604020104020204" pitchFamily="34" charset="0"/>
                <a:hlinkClick r:id="rId3"/>
              </a:rPr>
              <a:t> link to Coursera-Applied-Data-Science-Capstone Data Collection API Notebook</a:t>
            </a:r>
            <a:endParaRPr lang="en-US" sz="1600" dirty="0"/>
          </a:p>
          <a:p>
            <a:pPr marL="0" indent="0">
              <a:buNone/>
            </a:pPr>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Process 1">
            <a:extLst>
              <a:ext uri="{FF2B5EF4-FFF2-40B4-BE49-F238E27FC236}">
                <a16:creationId xmlns:a16="http://schemas.microsoft.com/office/drawing/2014/main" id="{5598E3D5-7970-75AC-2F1F-D574D98508F2}"/>
              </a:ext>
            </a:extLst>
          </p:cNvPr>
          <p:cNvSpPr/>
          <p:nvPr/>
        </p:nvSpPr>
        <p:spPr>
          <a:xfrm>
            <a:off x="955209" y="2038606"/>
            <a:ext cx="2011680"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Libraries &amp; Define Auxiliary Functions</a:t>
            </a:r>
          </a:p>
        </p:txBody>
      </p:sp>
      <p:sp>
        <p:nvSpPr>
          <p:cNvPr id="7" name="Arrow: Down 6">
            <a:extLst>
              <a:ext uri="{FF2B5EF4-FFF2-40B4-BE49-F238E27FC236}">
                <a16:creationId xmlns:a16="http://schemas.microsoft.com/office/drawing/2014/main" id="{A6B48E5E-4B90-994D-2ED6-D96917D21D4F}"/>
              </a:ext>
            </a:extLst>
          </p:cNvPr>
          <p:cNvSpPr/>
          <p:nvPr/>
        </p:nvSpPr>
        <p:spPr>
          <a:xfrm rot="16200000">
            <a:off x="3104049" y="2267206"/>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a:extLst>
              <a:ext uri="{FF2B5EF4-FFF2-40B4-BE49-F238E27FC236}">
                <a16:creationId xmlns:a16="http://schemas.microsoft.com/office/drawing/2014/main" id="{F57F5467-6B69-B322-28F3-B632EC8F7E74}"/>
              </a:ext>
            </a:extLst>
          </p:cNvPr>
          <p:cNvSpPr/>
          <p:nvPr/>
        </p:nvSpPr>
        <p:spPr>
          <a:xfrm>
            <a:off x="3418255" y="1779388"/>
            <a:ext cx="2011680" cy="146304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APIs and create lists using rocket, launchpads, payloads, and cores columns</a:t>
            </a:r>
          </a:p>
        </p:txBody>
      </p:sp>
      <p:sp>
        <p:nvSpPr>
          <p:cNvPr id="10" name="Arrow: Down 9">
            <a:extLst>
              <a:ext uri="{FF2B5EF4-FFF2-40B4-BE49-F238E27FC236}">
                <a16:creationId xmlns:a16="http://schemas.microsoft.com/office/drawing/2014/main" id="{5BBCB35D-AE09-7450-4DD0-7825301D7F59}"/>
              </a:ext>
            </a:extLst>
          </p:cNvPr>
          <p:cNvSpPr/>
          <p:nvPr/>
        </p:nvSpPr>
        <p:spPr>
          <a:xfrm rot="16200000">
            <a:off x="5572929" y="2267206"/>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id="{E7D0E7FD-79C2-AD7E-65A3-F36FA600B2E7}"/>
              </a:ext>
            </a:extLst>
          </p:cNvPr>
          <p:cNvSpPr/>
          <p:nvPr/>
        </p:nvSpPr>
        <p:spPr>
          <a:xfrm>
            <a:off x="5904637" y="1947165"/>
            <a:ext cx="2011680" cy="10972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Used .json_normalize() to convert into a Pandas dataframe</a:t>
            </a:r>
          </a:p>
        </p:txBody>
      </p:sp>
      <p:sp>
        <p:nvSpPr>
          <p:cNvPr id="12" name="Arrow: Down 11">
            <a:extLst>
              <a:ext uri="{FF2B5EF4-FFF2-40B4-BE49-F238E27FC236}">
                <a16:creationId xmlns:a16="http://schemas.microsoft.com/office/drawing/2014/main" id="{8E800FEA-596F-4C24-5536-7FD1C5D72413}"/>
              </a:ext>
            </a:extLst>
          </p:cNvPr>
          <p:cNvSpPr/>
          <p:nvPr/>
        </p:nvSpPr>
        <p:spPr>
          <a:xfrm rot="16200000">
            <a:off x="8053477" y="2271285"/>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a:extLst>
              <a:ext uri="{FF2B5EF4-FFF2-40B4-BE49-F238E27FC236}">
                <a16:creationId xmlns:a16="http://schemas.microsoft.com/office/drawing/2014/main" id="{8CB1E126-E6BC-52C5-6BE8-B49515CE8AA9}"/>
              </a:ext>
            </a:extLst>
          </p:cNvPr>
          <p:cNvSpPr/>
          <p:nvPr/>
        </p:nvSpPr>
        <p:spPr>
          <a:xfrm>
            <a:off x="8373517" y="1779388"/>
            <a:ext cx="2806252" cy="146304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the IDs, applied functions to complete data set including booster name, payload mass, launch site and location, etc.</a:t>
            </a:r>
          </a:p>
        </p:txBody>
      </p:sp>
      <p:grpSp>
        <p:nvGrpSpPr>
          <p:cNvPr id="24" name="Group 23">
            <a:extLst>
              <a:ext uri="{FF2B5EF4-FFF2-40B4-BE49-F238E27FC236}">
                <a16:creationId xmlns:a16="http://schemas.microsoft.com/office/drawing/2014/main" id="{23136163-782D-A1AC-C02A-9F104A5ECCF3}"/>
              </a:ext>
            </a:extLst>
          </p:cNvPr>
          <p:cNvGrpSpPr/>
          <p:nvPr/>
        </p:nvGrpSpPr>
        <p:grpSpPr>
          <a:xfrm>
            <a:off x="3248827" y="3242428"/>
            <a:ext cx="6645763" cy="603250"/>
            <a:chOff x="3063629" y="2895186"/>
            <a:chExt cx="6645763" cy="603250"/>
          </a:xfrm>
        </p:grpSpPr>
        <p:sp>
          <p:nvSpPr>
            <p:cNvPr id="15" name="Flowchart: Process 14">
              <a:extLst>
                <a:ext uri="{FF2B5EF4-FFF2-40B4-BE49-F238E27FC236}">
                  <a16:creationId xmlns:a16="http://schemas.microsoft.com/office/drawing/2014/main" id="{FA55508C-AED5-CACD-ED3D-3BC2E0531D53}"/>
                </a:ext>
              </a:extLst>
            </p:cNvPr>
            <p:cNvSpPr/>
            <p:nvPr/>
          </p:nvSpPr>
          <p:spPr>
            <a:xfrm rot="5400000">
              <a:off x="6379610" y="-105666"/>
              <a:ext cx="61672" cy="659789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15C647CD-5A2E-C507-F60E-7D7A45F399F6}"/>
                </a:ext>
              </a:extLst>
            </p:cNvPr>
            <p:cNvSpPr/>
            <p:nvPr/>
          </p:nvSpPr>
          <p:spPr>
            <a:xfrm>
              <a:off x="3063629" y="3162444"/>
              <a:ext cx="182880" cy="33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ocess 13">
              <a:extLst>
                <a:ext uri="{FF2B5EF4-FFF2-40B4-BE49-F238E27FC236}">
                  <a16:creationId xmlns:a16="http://schemas.microsoft.com/office/drawing/2014/main" id="{4CE3CF57-D2EA-4C3F-F9E8-E6D01C54C0BE}"/>
                </a:ext>
              </a:extLst>
            </p:cNvPr>
            <p:cNvSpPr/>
            <p:nvPr/>
          </p:nvSpPr>
          <p:spPr>
            <a:xfrm>
              <a:off x="9617570" y="2895186"/>
              <a:ext cx="91821" cy="3289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lowchart: Process 17">
            <a:extLst>
              <a:ext uri="{FF2B5EF4-FFF2-40B4-BE49-F238E27FC236}">
                <a16:creationId xmlns:a16="http://schemas.microsoft.com/office/drawing/2014/main" id="{8D29133F-7EA3-C8CF-2844-B23CD184EBC9}"/>
              </a:ext>
            </a:extLst>
          </p:cNvPr>
          <p:cNvSpPr/>
          <p:nvPr/>
        </p:nvSpPr>
        <p:spPr>
          <a:xfrm>
            <a:off x="2334427" y="3860642"/>
            <a:ext cx="2011681" cy="11284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 columns into dictionary and create Pandas dataframe</a:t>
            </a:r>
          </a:p>
        </p:txBody>
      </p:sp>
      <p:sp>
        <p:nvSpPr>
          <p:cNvPr id="20" name="Arrow: Down 19">
            <a:extLst>
              <a:ext uri="{FF2B5EF4-FFF2-40B4-BE49-F238E27FC236}">
                <a16:creationId xmlns:a16="http://schemas.microsoft.com/office/drawing/2014/main" id="{DFC7A6FA-B01A-E023-5F76-E500B961D832}"/>
              </a:ext>
            </a:extLst>
          </p:cNvPr>
          <p:cNvSpPr/>
          <p:nvPr/>
        </p:nvSpPr>
        <p:spPr>
          <a:xfrm rot="16200000">
            <a:off x="4483269" y="4198430"/>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Process 20">
            <a:extLst>
              <a:ext uri="{FF2B5EF4-FFF2-40B4-BE49-F238E27FC236}">
                <a16:creationId xmlns:a16="http://schemas.microsoft.com/office/drawing/2014/main" id="{12A244A8-7F3C-0AE6-6FAE-7D681E419700}"/>
              </a:ext>
            </a:extLst>
          </p:cNvPr>
          <p:cNvSpPr/>
          <p:nvPr/>
        </p:nvSpPr>
        <p:spPr>
          <a:xfrm>
            <a:off x="4809337" y="3860642"/>
            <a:ext cx="2011681" cy="11284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on Falcon9 launches and create new dataframe</a:t>
            </a:r>
          </a:p>
        </p:txBody>
      </p:sp>
      <p:sp>
        <p:nvSpPr>
          <p:cNvPr id="22" name="Arrow: Down 21">
            <a:extLst>
              <a:ext uri="{FF2B5EF4-FFF2-40B4-BE49-F238E27FC236}">
                <a16:creationId xmlns:a16="http://schemas.microsoft.com/office/drawing/2014/main" id="{59A28F9A-7FF1-2E7E-A30D-4E9E320C3709}"/>
              </a:ext>
            </a:extLst>
          </p:cNvPr>
          <p:cNvSpPr/>
          <p:nvPr/>
        </p:nvSpPr>
        <p:spPr>
          <a:xfrm rot="16200000">
            <a:off x="6963817" y="4204163"/>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Process 22">
            <a:extLst>
              <a:ext uri="{FF2B5EF4-FFF2-40B4-BE49-F238E27FC236}">
                <a16:creationId xmlns:a16="http://schemas.microsoft.com/office/drawing/2014/main" id="{2823A03B-DEDE-A300-F98C-E21BE4AB7ACE}"/>
              </a:ext>
            </a:extLst>
          </p:cNvPr>
          <p:cNvSpPr/>
          <p:nvPr/>
        </p:nvSpPr>
        <p:spPr>
          <a:xfrm>
            <a:off x="7295134" y="3845678"/>
            <a:ext cx="2117884" cy="11434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 Flight Number column after removing rows that weren’t Falcon9</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Flowchart: Process 2">
            <a:extLst>
              <a:ext uri="{FF2B5EF4-FFF2-40B4-BE49-F238E27FC236}">
                <a16:creationId xmlns:a16="http://schemas.microsoft.com/office/drawing/2014/main" id="{7B7ADD32-5887-2F3C-2FA6-4D4F81471478}"/>
              </a:ext>
            </a:extLst>
          </p:cNvPr>
          <p:cNvSpPr/>
          <p:nvPr/>
        </p:nvSpPr>
        <p:spPr>
          <a:xfrm>
            <a:off x="955209" y="1930119"/>
            <a:ext cx="2011680" cy="11284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csv from Scraping section</a:t>
            </a:r>
          </a:p>
        </p:txBody>
      </p:sp>
      <p:sp>
        <p:nvSpPr>
          <p:cNvPr id="6" name="Arrow: Down 5">
            <a:extLst>
              <a:ext uri="{FF2B5EF4-FFF2-40B4-BE49-F238E27FC236}">
                <a16:creationId xmlns:a16="http://schemas.microsoft.com/office/drawing/2014/main" id="{BED802E9-5612-1FF5-A548-6A83A5A0827C}"/>
              </a:ext>
            </a:extLst>
          </p:cNvPr>
          <p:cNvSpPr/>
          <p:nvPr/>
        </p:nvSpPr>
        <p:spPr>
          <a:xfrm rot="16200000">
            <a:off x="3104049" y="2267206"/>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id="{A10E58D7-BD4A-DADD-C29B-548071C58D9A}"/>
              </a:ext>
            </a:extLst>
          </p:cNvPr>
          <p:cNvSpPr/>
          <p:nvPr/>
        </p:nvSpPr>
        <p:spPr>
          <a:xfrm>
            <a:off x="3418255" y="1616570"/>
            <a:ext cx="2011680" cy="176570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Use </a:t>
            </a:r>
            <a:r>
              <a:rPr lang="en-US" dirty="0" err="1">
                <a:solidFill>
                  <a:schemeClr val="bg1"/>
                </a:solidFill>
              </a:rPr>
              <a:t>value_counts</a:t>
            </a:r>
            <a:r>
              <a:rPr lang="en-US" dirty="0">
                <a:solidFill>
                  <a:schemeClr val="bg1"/>
                </a:solidFill>
              </a:rPr>
              <a:t>() on </a:t>
            </a:r>
            <a:r>
              <a:rPr lang="en-US" dirty="0" err="1">
                <a:solidFill>
                  <a:schemeClr val="bg1"/>
                </a:solidFill>
              </a:rPr>
              <a:t>LaunchSite</a:t>
            </a:r>
            <a:r>
              <a:rPr lang="en-US" dirty="0">
                <a:solidFill>
                  <a:schemeClr val="bg1"/>
                </a:solidFill>
              </a:rPr>
              <a:t> column for number of launches from each site</a:t>
            </a:r>
          </a:p>
        </p:txBody>
      </p:sp>
      <p:sp>
        <p:nvSpPr>
          <p:cNvPr id="9" name="Arrow: Down 8">
            <a:extLst>
              <a:ext uri="{FF2B5EF4-FFF2-40B4-BE49-F238E27FC236}">
                <a16:creationId xmlns:a16="http://schemas.microsoft.com/office/drawing/2014/main" id="{39E73BB2-2C79-233D-CAD5-D01A6D2712F0}"/>
              </a:ext>
            </a:extLst>
          </p:cNvPr>
          <p:cNvSpPr/>
          <p:nvPr/>
        </p:nvSpPr>
        <p:spPr>
          <a:xfrm rot="16200000">
            <a:off x="5572929" y="2267206"/>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65991A47-BFC0-3B65-8D96-44DF014C37FA}"/>
              </a:ext>
            </a:extLst>
          </p:cNvPr>
          <p:cNvSpPr/>
          <p:nvPr/>
        </p:nvSpPr>
        <p:spPr>
          <a:xfrm>
            <a:off x="5904637" y="1616569"/>
            <a:ext cx="2011680" cy="176570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Use </a:t>
            </a:r>
            <a:r>
              <a:rPr lang="en-US" dirty="0" err="1">
                <a:solidFill>
                  <a:schemeClr val="bg1"/>
                </a:solidFill>
              </a:rPr>
              <a:t>value_counts</a:t>
            </a:r>
            <a:r>
              <a:rPr lang="en-US" dirty="0">
                <a:solidFill>
                  <a:schemeClr val="bg1"/>
                </a:solidFill>
              </a:rPr>
              <a:t>() on Orbit column for number of each orbit</a:t>
            </a:r>
          </a:p>
        </p:txBody>
      </p:sp>
      <p:sp>
        <p:nvSpPr>
          <p:cNvPr id="11" name="Arrow: Down 10">
            <a:extLst>
              <a:ext uri="{FF2B5EF4-FFF2-40B4-BE49-F238E27FC236}">
                <a16:creationId xmlns:a16="http://schemas.microsoft.com/office/drawing/2014/main" id="{AFB76181-C627-5674-32E1-2E462FB6C59E}"/>
              </a:ext>
            </a:extLst>
          </p:cNvPr>
          <p:cNvSpPr/>
          <p:nvPr/>
        </p:nvSpPr>
        <p:spPr>
          <a:xfrm rot="16200000">
            <a:off x="8053477" y="2271285"/>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ocess 11">
            <a:extLst>
              <a:ext uri="{FF2B5EF4-FFF2-40B4-BE49-F238E27FC236}">
                <a16:creationId xmlns:a16="http://schemas.microsoft.com/office/drawing/2014/main" id="{801A22A0-A683-A7A7-AB47-70E43F0F89A0}"/>
              </a:ext>
            </a:extLst>
          </p:cNvPr>
          <p:cNvSpPr/>
          <p:nvPr/>
        </p:nvSpPr>
        <p:spPr>
          <a:xfrm>
            <a:off x="8373517" y="1616571"/>
            <a:ext cx="2011680" cy="17657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Use </a:t>
            </a:r>
            <a:r>
              <a:rPr lang="en-US" dirty="0" err="1">
                <a:solidFill>
                  <a:schemeClr val="bg1"/>
                </a:solidFill>
              </a:rPr>
              <a:t>value_counts</a:t>
            </a:r>
            <a:r>
              <a:rPr lang="en-US" dirty="0">
                <a:solidFill>
                  <a:schemeClr val="bg1"/>
                </a:solidFill>
              </a:rPr>
              <a:t>() on Outcome column for number of each outcome</a:t>
            </a:r>
          </a:p>
        </p:txBody>
      </p:sp>
      <p:grpSp>
        <p:nvGrpSpPr>
          <p:cNvPr id="13" name="Group 12">
            <a:extLst>
              <a:ext uri="{FF2B5EF4-FFF2-40B4-BE49-F238E27FC236}">
                <a16:creationId xmlns:a16="http://schemas.microsoft.com/office/drawing/2014/main" id="{9A421100-D21B-1D16-A401-A14EFB40595E}"/>
              </a:ext>
            </a:extLst>
          </p:cNvPr>
          <p:cNvGrpSpPr/>
          <p:nvPr/>
        </p:nvGrpSpPr>
        <p:grpSpPr>
          <a:xfrm>
            <a:off x="3248827" y="3242428"/>
            <a:ext cx="6164191" cy="603250"/>
            <a:chOff x="3063629" y="2895186"/>
            <a:chExt cx="6645763" cy="603250"/>
          </a:xfrm>
        </p:grpSpPr>
        <p:sp>
          <p:nvSpPr>
            <p:cNvPr id="14" name="Flowchart: Process 13">
              <a:extLst>
                <a:ext uri="{FF2B5EF4-FFF2-40B4-BE49-F238E27FC236}">
                  <a16:creationId xmlns:a16="http://schemas.microsoft.com/office/drawing/2014/main" id="{CAD510EE-1417-5D21-38F2-95671218E44E}"/>
                </a:ext>
              </a:extLst>
            </p:cNvPr>
            <p:cNvSpPr/>
            <p:nvPr/>
          </p:nvSpPr>
          <p:spPr>
            <a:xfrm rot="5400000">
              <a:off x="6379610" y="-105666"/>
              <a:ext cx="61672" cy="659789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15BA4CEF-BD27-B7A1-0B43-DC24709B432C}"/>
                </a:ext>
              </a:extLst>
            </p:cNvPr>
            <p:cNvSpPr/>
            <p:nvPr/>
          </p:nvSpPr>
          <p:spPr>
            <a:xfrm>
              <a:off x="3063629" y="3162444"/>
              <a:ext cx="182880" cy="33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Process 15">
              <a:extLst>
                <a:ext uri="{FF2B5EF4-FFF2-40B4-BE49-F238E27FC236}">
                  <a16:creationId xmlns:a16="http://schemas.microsoft.com/office/drawing/2014/main" id="{A13F65CB-87B5-C5BC-2789-16E5A5D83AB5}"/>
                </a:ext>
              </a:extLst>
            </p:cNvPr>
            <p:cNvSpPr/>
            <p:nvPr/>
          </p:nvSpPr>
          <p:spPr>
            <a:xfrm>
              <a:off x="9617570" y="2895186"/>
              <a:ext cx="91821" cy="3289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Flowchart: Process 16">
            <a:extLst>
              <a:ext uri="{FF2B5EF4-FFF2-40B4-BE49-F238E27FC236}">
                <a16:creationId xmlns:a16="http://schemas.microsoft.com/office/drawing/2014/main" id="{E88AE21C-E99C-9CD1-2AB1-BD3478121671}"/>
              </a:ext>
            </a:extLst>
          </p:cNvPr>
          <p:cNvSpPr/>
          <p:nvPr/>
        </p:nvSpPr>
        <p:spPr>
          <a:xfrm>
            <a:off x="2334427" y="3860642"/>
            <a:ext cx="2011681" cy="11284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Create set of outcomes where second stage failed landing</a:t>
            </a:r>
          </a:p>
        </p:txBody>
      </p:sp>
      <p:sp>
        <p:nvSpPr>
          <p:cNvPr id="18" name="Arrow: Down 17">
            <a:extLst>
              <a:ext uri="{FF2B5EF4-FFF2-40B4-BE49-F238E27FC236}">
                <a16:creationId xmlns:a16="http://schemas.microsoft.com/office/drawing/2014/main" id="{138D63F7-352F-E163-0FFD-124278B6495A}"/>
              </a:ext>
            </a:extLst>
          </p:cNvPr>
          <p:cNvSpPr/>
          <p:nvPr/>
        </p:nvSpPr>
        <p:spPr>
          <a:xfrm rot="16200000">
            <a:off x="4483269" y="4198430"/>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rocess 18">
            <a:extLst>
              <a:ext uri="{FF2B5EF4-FFF2-40B4-BE49-F238E27FC236}">
                <a16:creationId xmlns:a16="http://schemas.microsoft.com/office/drawing/2014/main" id="{965DAE73-7B61-75F8-04E3-3C499F46FA2D}"/>
              </a:ext>
            </a:extLst>
          </p:cNvPr>
          <p:cNvSpPr/>
          <p:nvPr/>
        </p:nvSpPr>
        <p:spPr>
          <a:xfrm>
            <a:off x="4809337" y="3860642"/>
            <a:ext cx="2011681" cy="11284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Classify landing outcomes where 1 is successful and 0 is failure</a:t>
            </a:r>
          </a:p>
        </p:txBody>
      </p:sp>
      <p:sp>
        <p:nvSpPr>
          <p:cNvPr id="20" name="Arrow: Down 19">
            <a:extLst>
              <a:ext uri="{FF2B5EF4-FFF2-40B4-BE49-F238E27FC236}">
                <a16:creationId xmlns:a16="http://schemas.microsoft.com/office/drawing/2014/main" id="{1CD37EA8-2E5F-BD77-5A44-F37DF175326D}"/>
              </a:ext>
            </a:extLst>
          </p:cNvPr>
          <p:cNvSpPr/>
          <p:nvPr/>
        </p:nvSpPr>
        <p:spPr>
          <a:xfrm rot="16200000">
            <a:off x="6963817" y="4204163"/>
            <a:ext cx="18288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Process 20">
            <a:extLst>
              <a:ext uri="{FF2B5EF4-FFF2-40B4-BE49-F238E27FC236}">
                <a16:creationId xmlns:a16="http://schemas.microsoft.com/office/drawing/2014/main" id="{F1FD87AA-0E6D-4794-F728-258B1AFDF991}"/>
              </a:ext>
            </a:extLst>
          </p:cNvPr>
          <p:cNvSpPr/>
          <p:nvPr/>
        </p:nvSpPr>
        <p:spPr>
          <a:xfrm>
            <a:off x="7295134" y="3845678"/>
            <a:ext cx="2117884" cy="11434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Export to csv format</a:t>
            </a:r>
          </a:p>
        </p:txBody>
      </p:sp>
      <p:sp>
        <p:nvSpPr>
          <p:cNvPr id="5" name="Text Placeholder 2">
            <a:extLst>
              <a:ext uri="{FF2B5EF4-FFF2-40B4-BE49-F238E27FC236}">
                <a16:creationId xmlns:a16="http://schemas.microsoft.com/office/drawing/2014/main" id="{17AFB1A7-7D45-5D84-BB9B-F0D437F9D090}"/>
              </a:ext>
            </a:extLst>
          </p:cNvPr>
          <p:cNvSpPr txBox="1">
            <a:spLocks/>
          </p:cNvSpPr>
          <p:nvPr/>
        </p:nvSpPr>
        <p:spPr>
          <a:xfrm>
            <a:off x="323283" y="5938350"/>
            <a:ext cx="11545434" cy="761999"/>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err="1">
                <a:latin typeface="Abadi" panose="020B0604020104020204" pitchFamily="34" charset="0"/>
                <a:hlinkClick r:id="rId3"/>
              </a:rPr>
              <a:t>Github</a:t>
            </a:r>
            <a:r>
              <a:rPr lang="en-US" sz="1600" dirty="0">
                <a:latin typeface="Abadi" panose="020B0604020104020204" pitchFamily="34" charset="0"/>
                <a:hlinkClick r:id="rId3"/>
              </a:rPr>
              <a:t> link to Coursera-Applied-Data-Science-Capstone Data Wrangling Notebook</a:t>
            </a:r>
            <a:endParaRPr lang="en-US" sz="1600" dirty="0"/>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2956" y="1611282"/>
            <a:ext cx="11313763" cy="4351338"/>
          </a:xfrm>
          <a:prstGeom prst="rect">
            <a:avLst/>
          </a:prstGeom>
        </p:spPr>
        <p:txBody>
          <a:bodyPr lIns="91440" tIns="45720" rIns="91440" bIns="45720" anchor="t"/>
          <a:lstStyle/>
          <a:p>
            <a:pPr>
              <a:lnSpc>
                <a:spcPct val="100000"/>
              </a:lnSpc>
              <a:spcBef>
                <a:spcPts val="600"/>
              </a:spcBef>
            </a:pPr>
            <a:r>
              <a:rPr lang="it-IT" sz="2000" dirty="0">
                <a:latin typeface="Abadi"/>
              </a:rPr>
              <a:t>Displayed the following...</a:t>
            </a:r>
          </a:p>
          <a:p>
            <a:pPr lvl="1">
              <a:lnSpc>
                <a:spcPct val="100000"/>
              </a:lnSpc>
              <a:spcBef>
                <a:spcPts val="600"/>
              </a:spcBef>
            </a:pPr>
            <a:r>
              <a:rPr lang="it-IT" sz="1600" dirty="0">
                <a:latin typeface="Abadi"/>
              </a:rPr>
              <a:t>Unique landing outcomes</a:t>
            </a:r>
          </a:p>
          <a:p>
            <a:pPr lvl="1">
              <a:lnSpc>
                <a:spcPct val="100000"/>
              </a:lnSpc>
              <a:spcBef>
                <a:spcPts val="600"/>
              </a:spcBef>
            </a:pPr>
            <a:r>
              <a:rPr lang="it-IT" sz="1600" dirty="0">
                <a:latin typeface="Abadi"/>
              </a:rPr>
              <a:t>Unique launch sites</a:t>
            </a:r>
          </a:p>
          <a:p>
            <a:pPr lvl="1">
              <a:lnSpc>
                <a:spcPct val="100000"/>
              </a:lnSpc>
              <a:spcBef>
                <a:spcPts val="600"/>
              </a:spcBef>
            </a:pPr>
            <a:r>
              <a:rPr lang="it-IT" sz="1600" dirty="0">
                <a:latin typeface="Abadi"/>
              </a:rPr>
              <a:t>5 records where launch sites begin with the string ‘CCA’</a:t>
            </a:r>
            <a:endParaRPr lang="it-IT" sz="2000" dirty="0">
              <a:latin typeface="Abadi"/>
            </a:endParaRPr>
          </a:p>
          <a:p>
            <a:pPr lvl="1">
              <a:lnSpc>
                <a:spcPct val="100000"/>
              </a:lnSpc>
              <a:spcBef>
                <a:spcPts val="600"/>
              </a:spcBef>
            </a:pPr>
            <a:r>
              <a:rPr lang="it-IT" sz="1600" dirty="0">
                <a:latin typeface="Abadi"/>
              </a:rPr>
              <a:t>Total payload mass carried by boosters launched by NASA (CRS)</a:t>
            </a:r>
          </a:p>
          <a:p>
            <a:pPr lvl="1">
              <a:lnSpc>
                <a:spcPct val="100000"/>
              </a:lnSpc>
              <a:spcBef>
                <a:spcPts val="600"/>
              </a:spcBef>
            </a:pPr>
            <a:r>
              <a:rPr lang="it-IT" sz="1600" dirty="0">
                <a:latin typeface="Abadi"/>
              </a:rPr>
              <a:t>Average payload mass carried by booster version F9 v1.1</a:t>
            </a:r>
          </a:p>
          <a:p>
            <a:pPr lvl="1">
              <a:lnSpc>
                <a:spcPct val="100000"/>
              </a:lnSpc>
              <a:spcBef>
                <a:spcPts val="600"/>
              </a:spcBef>
            </a:pPr>
            <a:r>
              <a:rPr lang="it-IT" sz="1600" dirty="0">
                <a:latin typeface="Abadi"/>
              </a:rPr>
              <a:t>Date of first successful landing outcome was achieved</a:t>
            </a:r>
          </a:p>
          <a:p>
            <a:pPr lvl="1">
              <a:lnSpc>
                <a:spcPct val="100000"/>
              </a:lnSpc>
              <a:spcBef>
                <a:spcPts val="600"/>
              </a:spcBef>
            </a:pPr>
            <a:r>
              <a:rPr lang="it-IT" sz="1600" dirty="0">
                <a:latin typeface="Abadi"/>
              </a:rPr>
              <a:t>Names of the boosters which have success in drone ships and payload masses greater than 4,000kg, but less than 6,000kg</a:t>
            </a:r>
          </a:p>
          <a:p>
            <a:pPr lvl="1">
              <a:lnSpc>
                <a:spcPct val="100000"/>
              </a:lnSpc>
              <a:spcBef>
                <a:spcPts val="600"/>
              </a:spcBef>
            </a:pPr>
            <a:r>
              <a:rPr lang="it-IT" sz="1600" dirty="0">
                <a:latin typeface="Abadi"/>
              </a:rPr>
              <a:t>Total number of successful and failed mission outcomes</a:t>
            </a:r>
          </a:p>
          <a:p>
            <a:pPr lvl="1">
              <a:lnSpc>
                <a:spcPct val="100000"/>
              </a:lnSpc>
              <a:spcBef>
                <a:spcPts val="600"/>
              </a:spcBef>
            </a:pPr>
            <a:r>
              <a:rPr lang="it-IT" sz="1600" dirty="0">
                <a:latin typeface="Abadi"/>
              </a:rPr>
              <a:t>Booster versions which have carried maximum payload mass</a:t>
            </a:r>
          </a:p>
          <a:p>
            <a:pPr lvl="1">
              <a:lnSpc>
                <a:spcPct val="100000"/>
              </a:lnSpc>
              <a:spcBef>
                <a:spcPts val="600"/>
              </a:spcBef>
            </a:pPr>
            <a:r>
              <a:rPr lang="it-IT" sz="1600" dirty="0">
                <a:latin typeface="Abadi"/>
              </a:rPr>
              <a:t>Names of the months, failed landings on drone ships, their booster versions, and lanuch sites for 2015</a:t>
            </a:r>
          </a:p>
          <a:p>
            <a:pPr lvl="1">
              <a:lnSpc>
                <a:spcPct val="100000"/>
              </a:lnSpc>
              <a:spcBef>
                <a:spcPts val="600"/>
              </a:spcBef>
            </a:pPr>
            <a:r>
              <a:rPr lang="it-IT" sz="1600" dirty="0">
                <a:latin typeface="Abadi"/>
              </a:rPr>
              <a:t>Count of successful landings between June 4, 2010, and March 20, 2017, in descending order</a:t>
            </a:r>
          </a:p>
          <a:p>
            <a:pPr marL="457200" lvl="1" indent="0">
              <a:lnSpc>
                <a:spcPct val="100000"/>
              </a:lnSpc>
              <a:spcBef>
                <a:spcPts val="600"/>
              </a:spcBef>
              <a:buNone/>
            </a:pPr>
            <a:endParaRPr lang="it-IT" sz="1600" dirty="0">
              <a:latin typeface="Abadi"/>
            </a:endParaRPr>
          </a:p>
          <a:p>
            <a:pPr lvl="1">
              <a:lnSpc>
                <a:spcPct val="100000"/>
              </a:lnSpc>
              <a:spcBef>
                <a:spcPts val="600"/>
              </a:spcBef>
            </a:pPr>
            <a:endParaRPr lang="it-IT" sz="1600" dirty="0">
              <a:latin typeface="Abadi"/>
            </a:endParaRPr>
          </a:p>
          <a:p>
            <a:endParaRPr lang="en-US" sz="2400" dirty="0"/>
          </a:p>
          <a:p>
            <a:endParaRPr lang="en-US" sz="2400" dirty="0"/>
          </a:p>
          <a:p>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 Placeholder 2">
            <a:extLst>
              <a:ext uri="{FF2B5EF4-FFF2-40B4-BE49-F238E27FC236}">
                <a16:creationId xmlns:a16="http://schemas.microsoft.com/office/drawing/2014/main" id="{DEAB6B96-BBBF-EB96-51D6-B9B6D604BB1B}"/>
              </a:ext>
            </a:extLst>
          </p:cNvPr>
          <p:cNvSpPr txBox="1">
            <a:spLocks/>
          </p:cNvSpPr>
          <p:nvPr/>
        </p:nvSpPr>
        <p:spPr>
          <a:xfrm>
            <a:off x="323283" y="5938350"/>
            <a:ext cx="11545434" cy="761999"/>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err="1">
                <a:latin typeface="Abadi" panose="020B0604020104020204" pitchFamily="34" charset="0"/>
                <a:hlinkClick r:id="rId3"/>
              </a:rPr>
              <a:t>Github</a:t>
            </a:r>
            <a:r>
              <a:rPr lang="en-US" sz="1600" dirty="0">
                <a:latin typeface="Abadi" panose="020B0604020104020204" pitchFamily="34" charset="0"/>
                <a:hlinkClick r:id="rId3"/>
              </a:rPr>
              <a:t> link to Coursera-Applied-Data-Science-Capstone EDA with SQL Notebook</a:t>
            </a:r>
            <a:endParaRPr lang="en-US" sz="1600" dirty="0"/>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157872635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5162</TotalTime>
  <Words>2045</Words>
  <Application>Microsoft Office PowerPoint</Application>
  <PresentationFormat>Widescreen</PresentationFormat>
  <Paragraphs>364</Paragraphs>
  <Slides>47</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Carlito</vt:lpstr>
      <vt:lpstr>IBM Plex Mono SemiBold</vt:lpstr>
      <vt:lpstr>IBM Plex Mono Text</vt:lpstr>
      <vt:lpstr>Custom Design</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Damon Hodge</cp:lastModifiedBy>
  <cp:revision>240</cp:revision>
  <dcterms:created xsi:type="dcterms:W3CDTF">2021-04-29T18:58:34Z</dcterms:created>
  <dcterms:modified xsi:type="dcterms:W3CDTF">2022-12-10T22:41:41Z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